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8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705" r:id="rId2"/>
    <p:sldMasterId id="2147483651" r:id="rId3"/>
    <p:sldMasterId id="2147483948" r:id="rId4"/>
    <p:sldMasterId id="2147483724" r:id="rId5"/>
    <p:sldMasterId id="2147483685" r:id="rId6"/>
    <p:sldMasterId id="2147483730" r:id="rId7"/>
    <p:sldMasterId id="2147483937" r:id="rId8"/>
    <p:sldMasterId id="2147483952" r:id="rId9"/>
  </p:sldMasterIdLst>
  <p:notesMasterIdLst>
    <p:notesMasterId r:id="rId24"/>
  </p:notesMasterIdLst>
  <p:handoutMasterIdLst>
    <p:handoutMasterId r:id="rId25"/>
  </p:handoutMasterIdLst>
  <p:sldIdLst>
    <p:sldId id="257" r:id="rId10"/>
    <p:sldId id="319" r:id="rId11"/>
    <p:sldId id="302" r:id="rId12"/>
    <p:sldId id="298" r:id="rId13"/>
    <p:sldId id="387" r:id="rId14"/>
    <p:sldId id="388" r:id="rId15"/>
    <p:sldId id="299" r:id="rId16"/>
    <p:sldId id="329" r:id="rId17"/>
    <p:sldId id="300" r:id="rId18"/>
    <p:sldId id="390" r:id="rId19"/>
    <p:sldId id="392" r:id="rId20"/>
    <p:sldId id="393" r:id="rId21"/>
    <p:sldId id="286" r:id="rId22"/>
    <p:sldId id="291" r:id="rId23"/>
  </p:sldIdLst>
  <p:sldSz cx="9144000" cy="5143500" type="screen16x9"/>
  <p:notesSz cx="6858000" cy="9144000"/>
  <p:defaultTextStyle>
    <a:defPPr>
      <a:defRPr lang="es-UY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4C9"/>
    <a:srgbClr val="FFFFCC"/>
    <a:srgbClr val="D2FDBF"/>
    <a:srgbClr val="99FFCC"/>
    <a:srgbClr val="00091A"/>
    <a:srgbClr val="3155A6"/>
    <a:srgbClr val="003399"/>
    <a:srgbClr val="64C3D5"/>
    <a:srgbClr val="FFEE1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3" autoAdjust="0"/>
    <p:restoredTop sz="94690" autoAdjust="0"/>
  </p:normalViewPr>
  <p:slideViewPr>
    <p:cSldViewPr>
      <p:cViewPr>
        <p:scale>
          <a:sx n="90" d="100"/>
          <a:sy n="90" d="100"/>
        </p:scale>
        <p:origin x="192" y="26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ACBB803-6892-4694-BAF1-076F575740EE}" type="datetimeFigureOut">
              <a:rPr lang="es-UY"/>
              <a:pPr>
                <a:defRPr/>
              </a:pPr>
              <a:t>16/4/2024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A919A06-B85B-46C9-A8DC-10D2A46CEBB3}" type="slidenum">
              <a:rPr lang="es-UY" altLang="es-ES"/>
              <a:pPr/>
              <a:t>‹Nº›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F4E4B90-C27E-40F6-83D4-FCBDDC0A9621}" type="datetimeFigureOut">
              <a:rPr lang="es-UY"/>
              <a:pPr>
                <a:defRPr/>
              </a:pPr>
              <a:t>16/4/2024</a:t>
            </a:fld>
            <a:endParaRPr lang="es-U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s-UY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8482E0A-4C04-4AB0-A177-71EEBAE2FA24}" type="slidenum">
              <a:rPr lang="es-UY" altLang="es-ES"/>
              <a:pPr/>
              <a:t>‹Nº›</a:t>
            </a:fld>
            <a:endParaRPr lang="es-UY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82E0A-4C04-4AB0-A177-71EEBAE2FA24}" type="slidenum">
              <a:rPr lang="es-UY" altLang="es-ES" smtClean="0"/>
              <a:pPr/>
              <a:t>4</a:t>
            </a:fld>
            <a:endParaRPr lang="es-UY" altLang="es-ES" dirty="0"/>
          </a:p>
        </p:txBody>
      </p:sp>
    </p:spTree>
    <p:extLst>
      <p:ext uri="{BB962C8B-B14F-4D97-AF65-F5344CB8AC3E}">
        <p14:creationId xmlns:p14="http://schemas.microsoft.com/office/powerpoint/2010/main" val="4202550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82E0A-4C04-4AB0-A177-71EEBAE2FA24}" type="slidenum">
              <a:rPr lang="es-UY" altLang="es-ES" smtClean="0"/>
              <a:pPr/>
              <a:t>5</a:t>
            </a:fld>
            <a:endParaRPr lang="es-UY" altLang="es-ES" dirty="0"/>
          </a:p>
        </p:txBody>
      </p:sp>
    </p:spTree>
    <p:extLst>
      <p:ext uri="{BB962C8B-B14F-4D97-AF65-F5344CB8AC3E}">
        <p14:creationId xmlns:p14="http://schemas.microsoft.com/office/powerpoint/2010/main" val="1686322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82E0A-4C04-4AB0-A177-71EEBAE2FA24}" type="slidenum">
              <a:rPr lang="es-UY" altLang="es-ES" smtClean="0"/>
              <a:pPr/>
              <a:t>6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2905529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630238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r>
              <a:rPr lang="es-UY" sz="1200" dirty="0"/>
              <a:t>En todos los proyectos tenemos supuestos, riesgos y oportunidades.</a:t>
            </a:r>
            <a:endParaRPr lang="es-UY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algn="l" defTabSz="914400" rtl="0" eaLnBrk="1" latinLnBrk="0" hangingPunct="1"/>
            <a:endParaRPr lang="es-UY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algn="l" defTabSz="914400" rtl="0" eaLnBrk="1" latinLnBrk="0" hangingPunct="1"/>
            <a:r>
              <a:rPr lang="es-UY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Los supuestos </a:t>
            </a:r>
            <a:r>
              <a:rPr lang="es-UY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son condiciones que se asume se darán durante todo el proyecto, como por ejemplo, el apoyo de las autoridades, disponer de ciertos recursos en el plazo acordado o realizar todos los entregables con el presupuesto asignado.</a:t>
            </a:r>
          </a:p>
          <a:p>
            <a:pPr marL="0" algn="l" defTabSz="914400" rtl="0" eaLnBrk="1" latinLnBrk="0" hangingPunct="1"/>
            <a:endParaRPr lang="es-UY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algn="l" defTabSz="914400" rtl="0" eaLnBrk="1" latinLnBrk="0" hangingPunct="1"/>
            <a:r>
              <a:rPr lang="es-UY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Sin embargo, muchos de estos supuestos pueden empezar a perder certeza ya desde el principio del proyecto o durante el mismo. </a:t>
            </a:r>
            <a:r>
              <a:rPr lang="es-UY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 ese caso los supuestos se transforman en riesgos</a:t>
            </a:r>
            <a:r>
              <a:rPr lang="es-UY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algn="l" defTabSz="914400" rtl="0" eaLnBrk="1" latinLnBrk="0" hangingPunct="1"/>
            <a:endParaRPr lang="es-UY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algn="l" defTabSz="914400" rtl="0" eaLnBrk="1" latinLnBrk="0" hangingPunct="1"/>
            <a:r>
              <a:rPr lang="es-UY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Los riesgos </a:t>
            </a:r>
            <a:r>
              <a:rPr lang="es-UY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son eventos o situaciones que tienen alguna probabilidad de ocurrir y que generarán cierto impacto negativo en el proyecto o en algún entregable. Por ejemplo, atrasos en el proyecto, presupuesto escaso, fallos en los entregables, insatisfacción de las partes interesadas</a:t>
            </a:r>
          </a:p>
          <a:p>
            <a:pPr marL="0" algn="l" defTabSz="914400" rtl="0" eaLnBrk="1" latinLnBrk="0" hangingPunct="1"/>
            <a:endParaRPr lang="es-UY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algn="l" defTabSz="914400" rtl="0" eaLnBrk="1" latinLnBrk="0" hangingPunct="1"/>
            <a:r>
              <a:rPr lang="es-UY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Pero también en los proyectos se puede identificar </a:t>
            </a:r>
            <a:r>
              <a:rPr lang="es-UY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oportunidades</a:t>
            </a:r>
            <a:r>
              <a:rPr lang="es-UY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que son también eventos o situaciones, externas al proyecto, que de incluirlas pueden ser fuente de mayores apoyos y mayor probabilidad de lograr el éxito. Por ejemplo acordar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1FE47C5-276B-414C-A6D0-05C66F6DBC83}" type="slidenum">
              <a:rPr kumimoji="0" lang="es-U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s-U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852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371975"/>
            <a:ext cx="1944688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350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4003540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25997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3337951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01043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752876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1505058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316432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733502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91328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4961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/>
          <p:cNvGraphicFramePr>
            <a:graphicFrameLocks noChangeAspect="1"/>
          </p:cNvGraphicFramePr>
          <p:nvPr userDrawn="1"/>
        </p:nvGraphicFramePr>
        <p:xfrm>
          <a:off x="3910013" y="4443413"/>
          <a:ext cx="1323975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1810476" imgH="355729" progId="CorelDraw.Graphic.21">
                  <p:embed/>
                </p:oleObj>
              </mc:Choice>
              <mc:Fallback>
                <p:oleObj name="CorelDRAW" r:id="rId2" imgW="1810476" imgH="355729" progId="CorelDraw.Graphic.21">
                  <p:embed/>
                  <p:pic>
                    <p:nvPicPr>
                      <p:cNvPr id="6146" name="Objeto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0013" y="4443413"/>
                        <a:ext cx="1323975" cy="26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ángulo 2"/>
          <p:cNvSpPr/>
          <p:nvPr userDrawn="1"/>
        </p:nvSpPr>
        <p:spPr>
          <a:xfrm>
            <a:off x="3495675" y="4084638"/>
            <a:ext cx="215265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200" spc="300" dirty="0"/>
              <a:t>www.gub.uy/agesic</a:t>
            </a: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2211388"/>
            <a:ext cx="296386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782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703342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417695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36752374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9301581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616560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5287441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352854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27967942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4">
            <a:extLst>
              <a:ext uri="{FF2B5EF4-FFF2-40B4-BE49-F238E27FC236}">
                <a16:creationId xmlns:a16="http://schemas.microsoft.com/office/drawing/2014/main" id="{A3379D23-28A4-407E-AFDF-839BA39ECE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B61E327D-FA1E-490B-B812-EF86EA24EB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A8BEA1E2-709B-4B32-A259-7A6A0773EBD2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548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D81C52-B556-41AC-845A-A87EAE00B1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E4AB51-A4A3-49A7-A800-A52A705DD739}" type="datetimeFigureOut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16/4/2024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9E9BBB1-F2DA-48EE-866A-F08D31508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9D3878E-F1AD-4D86-ACAA-CEE96FD16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A7B6FA-2A39-4A4E-ADAE-53FCDFF959D5}" type="slidenum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97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9685098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B22B135-491C-4F8E-9245-2D898796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DCC2E7-77E6-45FE-B09B-4E21F3B0A329}" type="datetimeFigureOut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16/4/2024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F253D0-F52D-4AD9-980B-CDBE41696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2B16CA-2AB6-4DB8-98F4-EBF8AFBD1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33125A-8D03-4D00-983A-423F7F0C5135}" type="slidenum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7139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6" y="973185"/>
            <a:ext cx="77724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CA9843-2267-4F3C-97E7-D655B72CDA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EF98EC-D48F-4F6B-B319-0B6FBDC83C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A10EF620-35FC-49C9-AFE3-EAD31A78267E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2248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3084442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767479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15864680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055763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7576500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2" y="-5696"/>
            <a:ext cx="7859712" cy="417206"/>
          </a:xfrm>
        </p:spPr>
        <p:txBody>
          <a:bodyPr/>
          <a:lstStyle>
            <a:lvl1pPr>
              <a:defRPr sz="20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088" y="555526"/>
            <a:ext cx="7859712" cy="3641204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C796326-CD16-4F0D-9C0F-AF2965AE5D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5B3EEA5E-6859-48D7-A11F-F9EF51411EF1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34F2B9-338A-46CE-B4F7-D629EE763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</p:spTree>
    <p:extLst>
      <p:ext uri="{BB962C8B-B14F-4D97-AF65-F5344CB8AC3E}">
        <p14:creationId xmlns:p14="http://schemas.microsoft.com/office/powerpoint/2010/main" val="22445881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07ECD1-ECC6-4907-91CE-332E3C22DD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4557" y="4707340"/>
            <a:ext cx="24970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5E5A86-00CA-4281-9261-C89A116576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629400" y="4707340"/>
            <a:ext cx="21656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46E91CE8-738D-49E7-BB4C-102236172844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010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18297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2" y="-5696"/>
            <a:ext cx="7859712" cy="417206"/>
          </a:xfrm>
        </p:spPr>
        <p:txBody>
          <a:bodyPr/>
          <a:lstStyle>
            <a:lvl1pPr>
              <a:defRPr sz="20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088" y="555526"/>
            <a:ext cx="7859712" cy="3641204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C796326-CD16-4F0D-9C0F-AF2965AE5D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5B3EEA5E-6859-48D7-A11F-F9EF51411EF1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34F2B9-338A-46CE-B4F7-D629EE763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</p:spTree>
    <p:extLst>
      <p:ext uri="{BB962C8B-B14F-4D97-AF65-F5344CB8AC3E}">
        <p14:creationId xmlns:p14="http://schemas.microsoft.com/office/powerpoint/2010/main" val="924289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-24266"/>
            <a:ext cx="7859712" cy="435776"/>
          </a:xfrm>
          <a:prstGeom prst="rect">
            <a:avLst/>
          </a:prstGeo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486151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988122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4276834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273348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11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11.e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image" Target="../media/image5.jpeg"/><Relationship Id="rId5" Type="http://schemas.openxmlformats.org/officeDocument/2006/relationships/slideLayout" Target="../slideLayouts/slideLayout27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3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3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0" y="-24266"/>
            <a:ext cx="7859712" cy="43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323528" y="627534"/>
            <a:ext cx="856895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dirty="0"/>
              <a:t>Haga clic para modificar el estilo de texto del patrón</a:t>
            </a:r>
          </a:p>
          <a:p>
            <a:pPr lvl="1"/>
            <a:r>
              <a:rPr lang="es-ES" altLang="es-ES" dirty="0"/>
              <a:t>Segundo nivel</a:t>
            </a:r>
          </a:p>
          <a:p>
            <a:pPr lvl="2"/>
            <a:r>
              <a:rPr lang="es-ES" altLang="es-ES" dirty="0"/>
              <a:t>Tercer nivel</a:t>
            </a:r>
          </a:p>
          <a:p>
            <a:pPr lvl="3"/>
            <a:r>
              <a:rPr lang="es-ES" altLang="es-ES" dirty="0"/>
              <a:t>Cuarto nivel</a:t>
            </a:r>
          </a:p>
          <a:p>
            <a:pPr lvl="4"/>
            <a:r>
              <a:rPr lang="es-ES" altLang="es-ES" dirty="0"/>
              <a:t>Quinto</a:t>
            </a:r>
            <a:endParaRPr lang="es-UY" alt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51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1" y="24235"/>
            <a:ext cx="9130629" cy="513597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71" y="3507854"/>
            <a:ext cx="9130629" cy="16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9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pic>
        <p:nvPicPr>
          <p:cNvPr id="2052" name="Imagen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659313"/>
            <a:ext cx="159385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3075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3076" name="Objeto 3"/>
          <p:cNvGraphicFramePr>
            <a:graphicFrameLocks noChangeAspect="1"/>
          </p:cNvGraphicFramePr>
          <p:nvPr userDrawn="1"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25815" imgH="1673975" progId="CorelDraw.Graphic.21">
                  <p:embed/>
                </p:oleObj>
              </mc:Choice>
              <mc:Fallback>
                <p:oleObj name="CorelDRAW" r:id="rId8" imgW="5925815" imgH="1673975" progId="CorelDraw.Graphic.21">
                  <p:embed/>
                  <p:pic>
                    <p:nvPicPr>
                      <p:cNvPr id="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7" name="Gráfico 9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409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4100" name="Objeto 3"/>
          <p:cNvGraphicFramePr>
            <a:graphicFrameLocks noChangeAspect="1"/>
          </p:cNvGraphicFramePr>
          <p:nvPr userDrawn="1"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25815" imgH="1673975" progId="CorelDraw.Graphic.21">
                  <p:embed/>
                </p:oleObj>
              </mc:Choice>
              <mc:Fallback>
                <p:oleObj name="CorelDRAW" r:id="rId8" imgW="5925815" imgH="1673975" progId="CorelDraw.Graphic.21">
                  <p:embed/>
                  <p:pic>
                    <p:nvPicPr>
                      <p:cNvPr id="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Gráfico 9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9B05D167-BD1D-408B-9071-5B7A31C5FE3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0E9949F2-375F-4151-9541-73D7141B97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352508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4" r:id="rId6"/>
    <p:sldLayoutId id="2147483945" r:id="rId7"/>
    <p:sldLayoutId id="2147483946" r:id="rId8"/>
    <p:sldLayoutId id="2147483947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E1E30C8F-3938-453D-96F4-21EDA597695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504DB9B0-6E50-4ED8-BE08-2838F7FAE01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2344762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>
            <a:spLocks noChangeArrowheads="1"/>
          </p:cNvSpPr>
          <p:nvPr/>
        </p:nvSpPr>
        <p:spPr bwMode="auto">
          <a:xfrm>
            <a:off x="2592387" y="915988"/>
            <a:ext cx="4859337" cy="230832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br>
              <a:rPr lang="es-ES" altLang="es-ES" sz="3600" dirty="0">
                <a:latin typeface="+mj-lt"/>
              </a:rPr>
            </a:br>
            <a:r>
              <a:rPr lang="es-ES" altLang="es-ES" sz="3600" dirty="0">
                <a:latin typeface="+mj-lt"/>
              </a:rPr>
              <a:t>Características de</a:t>
            </a:r>
            <a:br>
              <a:rPr lang="es-ES" altLang="es-ES" sz="3600" dirty="0">
                <a:latin typeface="+mj-lt"/>
              </a:rPr>
            </a:br>
            <a:r>
              <a:rPr lang="es-ES" altLang="es-ES" sz="3600" dirty="0">
                <a:latin typeface="+mj-lt"/>
              </a:rPr>
              <a:t>un  proyecto III – restricciones y riesgos</a:t>
            </a:r>
          </a:p>
        </p:txBody>
      </p:sp>
      <p:sp>
        <p:nvSpPr>
          <p:cNvPr id="6" name="CuadroTexto 5"/>
          <p:cNvSpPr txBox="1">
            <a:spLocks noChangeArrowheads="1"/>
          </p:cNvSpPr>
          <p:nvPr/>
        </p:nvSpPr>
        <p:spPr bwMode="auto">
          <a:xfrm>
            <a:off x="2592388" y="3219450"/>
            <a:ext cx="5147964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ES" altLang="es-ES" sz="1600" dirty="0"/>
              <a:t>Fundamentos de Gestión de Proyectos en Agesic</a:t>
            </a:r>
          </a:p>
        </p:txBody>
      </p:sp>
      <p:cxnSp>
        <p:nvCxnSpPr>
          <p:cNvPr id="8" name="Conector recto 7"/>
          <p:cNvCxnSpPr>
            <a:cxnSpLocks/>
          </p:cNvCxnSpPr>
          <p:nvPr/>
        </p:nvCxnSpPr>
        <p:spPr>
          <a:xfrm>
            <a:off x="2665413" y="3219450"/>
            <a:ext cx="478631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>
            <a:extLst>
              <a:ext uri="{FF2B5EF4-FFF2-40B4-BE49-F238E27FC236}">
                <a16:creationId xmlns:a16="http://schemas.microsoft.com/office/drawing/2014/main" id="{5433A0DE-0734-4130-8D72-E529DC9B2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00" y="-49498"/>
            <a:ext cx="8477389" cy="48837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UY" b="1" dirty="0">
                <a:solidFill>
                  <a:srgbClr val="7030A0"/>
                </a:solidFill>
              </a:rPr>
              <a:t>Importancia de identificar restricciones, riesgos y oportunidades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ED5BF751-C799-4CD8-9C14-BABC827F2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58" y="1123125"/>
            <a:ext cx="8095602" cy="668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286941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kumimoji="0" lang="es-UY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Si hay riesgo de que las</a:t>
            </a:r>
            <a:r>
              <a:rPr kumimoji="0" lang="es-UY" sz="13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autoridades del organismo puedan actuar con cierta lentitud, se pueden incluir tiempos adicionales en el cronograma u organizar alguna charla de sensibilización para las autoridades, o solicitar apoyo al patrocinador para acelerar respuestas</a:t>
            </a:r>
            <a:endParaRPr kumimoji="0" lang="es-UY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ED5BF751-C799-4CD8-9C14-BABC827F2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486033"/>
            <a:ext cx="8527650" cy="499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1191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kumimoji="0" lang="es-UY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Identificar</a:t>
            </a:r>
            <a:r>
              <a:rPr kumimoji="0" lang="es-UY" sz="1400" b="0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estos factores lo antes posible, permite ajustar los planes de ejecución del proyecto, antes de empezar la ejecución, y así minimizar posibles riesgos y de promover oportunidades desde el inicio.</a:t>
            </a:r>
            <a:endParaRPr kumimoji="0" lang="es-UY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Rectangle 3">
            <a:extLst>
              <a:ext uri="{FF2B5EF4-FFF2-40B4-BE49-F238E27FC236}">
                <a16:creationId xmlns:a16="http://schemas.microsoft.com/office/drawing/2014/main" id="{ED5BF751-C799-4CD8-9C14-BABC827F2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781" y="1919860"/>
            <a:ext cx="8764140" cy="46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286941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kumimoji="0" lang="es-UY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Si se detecta que el proyecto que se va a ejecutar</a:t>
            </a:r>
            <a:r>
              <a:rPr kumimoji="0" lang="es-UY" sz="13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en el organismo puede beneficiarse del apoyo de un cierto sector, conviene iniciar acuerdos con el sector, de forma de incluirlo en la comunicación al inicio del proyecto. </a:t>
            </a:r>
            <a:endParaRPr kumimoji="0" lang="es-UY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ED5BF751-C799-4CD8-9C14-BABC827F2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859" y="2581540"/>
            <a:ext cx="8424936" cy="868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286941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kumimoji="0" lang="es-UY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Antes</a:t>
            </a:r>
            <a:r>
              <a:rPr kumimoji="0" lang="es-UY" sz="13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de realizar cualquier reunión de comunicación sobre el inicio del proyecto en un organismo, identificar </a:t>
            </a:r>
            <a:r>
              <a:rPr kumimoji="0" lang="es-UY" sz="1300" b="0" i="1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los grupos de resistencia</a:t>
            </a:r>
            <a:r>
              <a:rPr kumimoji="0" lang="es-UY" sz="13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, y conversar con ellos para encontrar las causas de su posición, pudiendo ajustar parte del proyecto de forma que cuando se lance formalmente el proyecto, esta resistencia sea lo menor posible.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74465745-AFC0-3A48-0399-1332F8B4DC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558" y="3592719"/>
            <a:ext cx="8189558" cy="46826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7500" tIns="33750" rIns="67500" bIns="33750">
            <a:spAutoFit/>
          </a:bodyPr>
          <a:lstStyle/>
          <a:p>
            <a:pPr marL="286941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kumimoji="0" lang="es-UY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Si al inicio se detecta que parte del equipo tiene carencias o dificultades</a:t>
            </a:r>
            <a:r>
              <a:rPr kumimoji="0" lang="es-UY" sz="13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debido a falta de capacitación, se puede incluir dentro del cronograma y presupuesto, actividades de formación internas o externas.</a:t>
            </a:r>
          </a:p>
        </p:txBody>
      </p:sp>
    </p:spTree>
    <p:extLst>
      <p:ext uri="{BB962C8B-B14F-4D97-AF65-F5344CB8AC3E}">
        <p14:creationId xmlns:p14="http://schemas.microsoft.com/office/powerpoint/2010/main" val="254984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/>
      <p:bldP spid="22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>
            <a:extLst>
              <a:ext uri="{FF2B5EF4-FFF2-40B4-BE49-F238E27FC236}">
                <a16:creationId xmlns:a16="http://schemas.microsoft.com/office/drawing/2014/main" id="{5433A0DE-0734-4130-8D72-E529DC9B2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00" y="-49498"/>
            <a:ext cx="8477389" cy="48837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UY" b="1" dirty="0">
                <a:solidFill>
                  <a:srgbClr val="7030A0"/>
                </a:solidFill>
              </a:rPr>
              <a:t>Identificación de riesgos y oportunidades</a:t>
            </a:r>
          </a:p>
        </p:txBody>
      </p:sp>
      <p:sp>
        <p:nvSpPr>
          <p:cNvPr id="2" name="object 12">
            <a:extLst>
              <a:ext uri="{FF2B5EF4-FFF2-40B4-BE49-F238E27FC236}">
                <a16:creationId xmlns:a16="http://schemas.microsoft.com/office/drawing/2014/main" id="{01A27404-5FA7-1D0A-6DF5-CE77E0820434}"/>
              </a:ext>
            </a:extLst>
          </p:cNvPr>
          <p:cNvSpPr txBox="1"/>
          <p:nvPr/>
        </p:nvSpPr>
        <p:spPr>
          <a:xfrm>
            <a:off x="179512" y="555526"/>
            <a:ext cx="3240359" cy="31733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lvl="0" indent="0" defTabSz="457200" rtl="0" eaLnBrk="0" fontAlgn="base" latinLnBrk="0" hangingPunct="0">
              <a:lnSpc>
                <a:spcPct val="100000"/>
              </a:lnSpc>
              <a:spcBef>
                <a:spcPts val="105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Técnicas y herramientas para identificar y priorizar los</a:t>
            </a:r>
            <a:r>
              <a:rPr kumimoji="0" lang="es-UY" sz="1400" b="0" i="1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 riesgos</a:t>
            </a:r>
            <a:r>
              <a:rPr kumimoji="0" lang="es-UY" sz="1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:</a:t>
            </a:r>
          </a:p>
          <a:p>
            <a:pPr marL="271463" marR="5080" lvl="0" indent="-258763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UY" sz="14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Consultas a referentes y expertos que conozcan al organismo</a:t>
            </a:r>
          </a:p>
          <a:p>
            <a:pPr marL="271463" marR="5080" lvl="0" indent="-258763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UY" sz="14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Entrevistas a primeros contactos en el organismo </a:t>
            </a:r>
          </a:p>
          <a:p>
            <a:pPr marL="271463" marR="5080" lvl="0" indent="-258763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UY" sz="14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Encuestas o cuestionarios a grupos de funcionarios</a:t>
            </a:r>
          </a:p>
          <a:p>
            <a:pPr marL="271463" marR="5080" indent="-258763" defTabSz="45720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s-UY" sz="1400" dirty="0">
                <a:solidFill>
                  <a:prstClr val="black"/>
                </a:solidFill>
                <a:latin typeface="+mj-lt"/>
                <a:cs typeface="Arial"/>
              </a:rPr>
              <a:t>Análisis de documentos relacionados y de antecedentes en el organismo y en Agesic</a:t>
            </a:r>
          </a:p>
          <a:p>
            <a:pPr marL="271463" marR="5080" lvl="0" indent="-258763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UY" sz="1400" dirty="0">
                <a:solidFill>
                  <a:prstClr val="black"/>
                </a:solidFill>
                <a:latin typeface="+mj-lt"/>
                <a:cs typeface="Arial"/>
              </a:rPr>
              <a:t>Reunión grupal con técnicas como las “t</a:t>
            </a:r>
            <a:r>
              <a:rPr kumimoji="0" lang="es-UY" sz="14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ormentas de ideas”</a:t>
            </a:r>
          </a:p>
        </p:txBody>
      </p:sp>
      <p:grpSp>
        <p:nvGrpSpPr>
          <p:cNvPr id="37" name="Grupo 36">
            <a:extLst>
              <a:ext uri="{FF2B5EF4-FFF2-40B4-BE49-F238E27FC236}">
                <a16:creationId xmlns:a16="http://schemas.microsoft.com/office/drawing/2014/main" id="{7F3BDCBB-F168-2DD3-6034-24271EF30A5F}"/>
              </a:ext>
            </a:extLst>
          </p:cNvPr>
          <p:cNvGrpSpPr/>
          <p:nvPr/>
        </p:nvGrpSpPr>
        <p:grpSpPr>
          <a:xfrm>
            <a:off x="3910060" y="553636"/>
            <a:ext cx="4970686" cy="3868929"/>
            <a:chOff x="3910060" y="553636"/>
            <a:chExt cx="4970686" cy="3868929"/>
          </a:xfrm>
        </p:grpSpPr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AA0D1A72-428D-AE1D-7AEB-C3A6E96B48A5}"/>
                </a:ext>
              </a:extLst>
            </p:cNvPr>
            <p:cNvSpPr txBox="1"/>
            <p:nvPr/>
          </p:nvSpPr>
          <p:spPr>
            <a:xfrm>
              <a:off x="3910060" y="2253702"/>
              <a:ext cx="4970686" cy="216886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s-UY" sz="1300" b="1" i="1" dirty="0">
                  <a:latin typeface="+mn-lt"/>
                </a:rPr>
                <a:t>Lluvia o tormenta de ideas: (</a:t>
              </a:r>
              <a:r>
                <a:rPr lang="es-UY" sz="1300" b="1" i="1" dirty="0" err="1">
                  <a:latin typeface="+mn-lt"/>
                </a:rPr>
                <a:t>Brainstorming</a:t>
              </a:r>
              <a:r>
                <a:rPr lang="es-UY" sz="1300" b="1" i="1" dirty="0">
                  <a:latin typeface="+mn-lt"/>
                </a:rPr>
                <a:t>)</a:t>
              </a:r>
            </a:p>
            <a:p>
              <a:endParaRPr lang="es-UY" sz="1300" dirty="0">
                <a:latin typeface="+mn-lt"/>
              </a:endParaRPr>
            </a:p>
            <a:p>
              <a:pPr>
                <a:lnSpc>
                  <a:spcPct val="110000"/>
                </a:lnSpc>
                <a:spcAft>
                  <a:spcPts val="600"/>
                </a:spcAft>
              </a:pPr>
              <a:r>
                <a:rPr lang="es-UY" sz="1300" dirty="0">
                  <a:latin typeface="+mn-lt"/>
                </a:rPr>
                <a:t>Se convoca a un grupo de personas que pueden opinar sobre posibles riesgos y oportunidades</a:t>
              </a:r>
            </a:p>
            <a:p>
              <a:pPr>
                <a:lnSpc>
                  <a:spcPct val="110000"/>
                </a:lnSpc>
                <a:spcAft>
                  <a:spcPts val="600"/>
                </a:spcAft>
              </a:pPr>
              <a:r>
                <a:rPr lang="es-UY" sz="1300" dirty="0">
                  <a:latin typeface="+mn-lt"/>
                </a:rPr>
                <a:t>Los participantes escriben sus ideas de riesgos y oportunidades en tarjetas. Un moderador hace una puesta en común y se terminan de revisar entre todos.</a:t>
              </a:r>
            </a:p>
            <a:p>
              <a:pPr>
                <a:lnSpc>
                  <a:spcPct val="110000"/>
                </a:lnSpc>
                <a:spcAft>
                  <a:spcPts val="600"/>
                </a:spcAft>
              </a:pPr>
              <a:r>
                <a:rPr lang="es-UY" sz="1300" dirty="0">
                  <a:latin typeface="+mn-lt"/>
                </a:rPr>
                <a:t>Esta misma dinámica se puede hacer con aplicaciones de software (</a:t>
              </a:r>
              <a:r>
                <a:rPr lang="es-UY" sz="1300" dirty="0" err="1">
                  <a:latin typeface="+mn-lt"/>
                </a:rPr>
                <a:t>Teams</a:t>
              </a:r>
              <a:r>
                <a:rPr lang="es-UY" sz="1300" dirty="0">
                  <a:latin typeface="+mn-lt"/>
                </a:rPr>
                <a:t>, Miró, Zoom, etc.) y en forma virtual.</a:t>
              </a:r>
            </a:p>
          </p:txBody>
        </p:sp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D7095C5E-8D19-37D1-64A0-148B850600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10060" y="568787"/>
              <a:ext cx="2316117" cy="1555003"/>
            </a:xfrm>
            <a:prstGeom prst="rect">
              <a:avLst/>
            </a:prstGeom>
          </p:spPr>
        </p:pic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7FD19CC7-3265-CE94-105B-3116C1EF11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0232" y="553636"/>
              <a:ext cx="2220514" cy="15701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4045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>
            <a:extLst>
              <a:ext uri="{FF2B5EF4-FFF2-40B4-BE49-F238E27FC236}">
                <a16:creationId xmlns:a16="http://schemas.microsoft.com/office/drawing/2014/main" id="{5433A0DE-0734-4130-8D72-E529DC9B2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00" y="-49498"/>
            <a:ext cx="8477389" cy="48837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UY" b="1" dirty="0">
                <a:solidFill>
                  <a:srgbClr val="7030A0"/>
                </a:solidFill>
              </a:rPr>
              <a:t>Identificación de riesgos y oportunidades</a:t>
            </a:r>
          </a:p>
        </p:txBody>
      </p:sp>
      <p:sp>
        <p:nvSpPr>
          <p:cNvPr id="30" name="object 12">
            <a:extLst>
              <a:ext uri="{FF2B5EF4-FFF2-40B4-BE49-F238E27FC236}">
                <a16:creationId xmlns:a16="http://schemas.microsoft.com/office/drawing/2014/main" id="{51299129-04AA-4DF1-F248-57E57914A205}"/>
              </a:ext>
            </a:extLst>
          </p:cNvPr>
          <p:cNvSpPr txBox="1"/>
          <p:nvPr/>
        </p:nvSpPr>
        <p:spPr>
          <a:xfrm>
            <a:off x="179512" y="480698"/>
            <a:ext cx="4641570" cy="31878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lvl="0" indent="0" defTabSz="457200" rtl="0" eaLnBrk="0" fontAlgn="base" latinLnBrk="0" hangingPunct="0">
              <a:lnSpc>
                <a:spcPct val="100000"/>
              </a:lnSpc>
              <a:spcBef>
                <a:spcPts val="105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Registro y gestión de riesgos</a:t>
            </a:r>
            <a:r>
              <a:rPr kumimoji="0" lang="es-UY" sz="1400" b="0" i="1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 en proyectos de la Agencia</a:t>
            </a:r>
            <a:endParaRPr kumimoji="0" lang="es-UY" sz="14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  <a:p>
            <a:pPr marL="12700" marR="5080" lvl="0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kumimoji="0" lang="es-UY" sz="14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Existen varias herramientas que permiten registrar </a:t>
            </a:r>
            <a:br>
              <a:rPr kumimoji="0" lang="es-UY" sz="14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</a:br>
            <a:r>
              <a:rPr kumimoji="0" lang="es-UY" sz="14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los riesgos y oportunidades, para luego monitorearlos a lo largo del proyecto.</a:t>
            </a:r>
          </a:p>
          <a:p>
            <a:pPr marL="271463" marR="5080" lvl="0" indent="-258763" defTabSz="4572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UY" sz="1400" b="1" i="1" noProof="0" dirty="0">
                <a:solidFill>
                  <a:prstClr val="black"/>
                </a:solidFill>
                <a:latin typeface="+mj-lt"/>
                <a:cs typeface="Arial"/>
              </a:rPr>
              <a:t>Plantilla 06-Plan de gestión de riesgos y oportunidades</a:t>
            </a:r>
            <a:r>
              <a:rPr lang="es-UY" sz="1400" noProof="0" dirty="0">
                <a:solidFill>
                  <a:prstClr val="black"/>
                </a:solidFill>
                <a:latin typeface="+mj-lt"/>
                <a:cs typeface="Arial"/>
              </a:rPr>
              <a:t>, que la puedes encontrar en la sección de Centro de apoyo al curso.</a:t>
            </a:r>
          </a:p>
          <a:p>
            <a:pPr marL="271463" marR="5080" lvl="0" indent="-258763" defTabSz="4572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UY" sz="1400" b="1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Tablero</a:t>
            </a:r>
            <a:r>
              <a:rPr kumimoji="0" lang="es-UY" sz="1400" b="1" i="1" u="none" strike="noStrike" kern="1200" cap="none" spc="0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 en el software </a:t>
            </a:r>
            <a:r>
              <a:rPr kumimoji="0" lang="es-UY" sz="1400" b="1" i="1" u="none" strike="noStrike" kern="1200" cap="none" spc="0" normalizeH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Wekan</a:t>
            </a:r>
            <a:r>
              <a:rPr kumimoji="0" lang="es-UY" sz="1400" b="0" u="none" strike="noStrike" kern="1200" cap="none" spc="0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, donde se cargan tarjetas con etiquetas para los riesgos y oportunidades</a:t>
            </a:r>
          </a:p>
          <a:p>
            <a:pPr marL="271463" marR="5080" lvl="0" indent="-258763" defTabSz="4572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UY" sz="1400" b="1" i="1" baseline="0" noProof="0" dirty="0">
                <a:solidFill>
                  <a:prstClr val="black"/>
                </a:solidFill>
                <a:latin typeface="+mj-lt"/>
                <a:cs typeface="Arial"/>
              </a:rPr>
              <a:t>Sistema</a:t>
            </a:r>
            <a:r>
              <a:rPr lang="es-UY" sz="1400" b="1" i="1" noProof="0" dirty="0">
                <a:solidFill>
                  <a:prstClr val="black"/>
                </a:solidFill>
                <a:latin typeface="+mj-lt"/>
                <a:cs typeface="Arial"/>
              </a:rPr>
              <a:t> de gestión SIGES Portafolios</a:t>
            </a:r>
            <a:r>
              <a:rPr lang="es-UY" sz="1400" noProof="0" dirty="0">
                <a:solidFill>
                  <a:prstClr val="black"/>
                </a:solidFill>
                <a:latin typeface="+mj-lt"/>
                <a:cs typeface="Arial"/>
              </a:rPr>
              <a:t>, que incluye un módulo </a:t>
            </a:r>
            <a:r>
              <a:rPr lang="es-UY" sz="1400" noProof="0" dirty="0" err="1">
                <a:solidFill>
                  <a:prstClr val="black"/>
                </a:solidFill>
                <a:latin typeface="+mj-lt"/>
                <a:cs typeface="Arial"/>
              </a:rPr>
              <a:t>espec</a:t>
            </a:r>
            <a:r>
              <a:rPr lang="es-UY" sz="1400" dirty="0" err="1">
                <a:solidFill>
                  <a:prstClr val="black"/>
                </a:solidFill>
                <a:latin typeface="+mj-lt"/>
                <a:cs typeface="Arial"/>
              </a:rPr>
              <a:t>ífico</a:t>
            </a:r>
            <a:r>
              <a:rPr lang="es-UY" sz="1400" dirty="0">
                <a:solidFill>
                  <a:prstClr val="black"/>
                </a:solidFill>
                <a:latin typeface="+mj-lt"/>
                <a:cs typeface="Arial"/>
              </a:rPr>
              <a:t> para los riesgos (no las oportunidades)</a:t>
            </a:r>
            <a:endParaRPr kumimoji="0" lang="es-UY" sz="1400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9E1AA2A-1B1A-BFEA-84F1-A6CFBE569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968" y="72394"/>
            <a:ext cx="2376264" cy="3215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56912C4-1E6B-E80D-C0BE-3BDCEBB92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32952">
            <a:off x="5051923" y="1803226"/>
            <a:ext cx="3911250" cy="207700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5AA3876-76A7-0415-F2C5-6C53E3B5BA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16146">
            <a:off x="5659866" y="2799679"/>
            <a:ext cx="3285034" cy="1981360"/>
          </a:xfrm>
          <a:prstGeom prst="rect">
            <a:avLst/>
          </a:prstGeom>
          <a:ln>
            <a:solidFill>
              <a:srgbClr val="002060"/>
            </a:solidFill>
          </a:ln>
        </p:spPr>
      </p:pic>
      <p:grpSp>
        <p:nvGrpSpPr>
          <p:cNvPr id="25" name="Grupo 24">
            <a:extLst>
              <a:ext uri="{FF2B5EF4-FFF2-40B4-BE49-F238E27FC236}">
                <a16:creationId xmlns:a16="http://schemas.microsoft.com/office/drawing/2014/main" id="{8FB5FF31-EB13-1F46-2216-61403C73B6B4}"/>
              </a:ext>
            </a:extLst>
          </p:cNvPr>
          <p:cNvGrpSpPr/>
          <p:nvPr/>
        </p:nvGrpSpPr>
        <p:grpSpPr>
          <a:xfrm>
            <a:off x="1907704" y="3884002"/>
            <a:ext cx="3846506" cy="1190975"/>
            <a:chOff x="4716016" y="-10024"/>
            <a:chExt cx="3846506" cy="1190975"/>
          </a:xfrm>
        </p:grpSpPr>
        <p:sp>
          <p:nvSpPr>
            <p:cNvPr id="26" name="Rectángulo redondeado 49">
              <a:extLst>
                <a:ext uri="{FF2B5EF4-FFF2-40B4-BE49-F238E27FC236}">
                  <a16:creationId xmlns:a16="http://schemas.microsoft.com/office/drawing/2014/main" id="{83609CEE-1B85-ABEC-EFCC-589E36897982}"/>
                </a:ext>
              </a:extLst>
            </p:cNvPr>
            <p:cNvSpPr/>
            <p:nvPr/>
          </p:nvSpPr>
          <p:spPr>
            <a:xfrm>
              <a:off x="5076973" y="-10024"/>
              <a:ext cx="3485549" cy="119097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3540FCDA-289C-A9E5-FA76-11A2600523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16016" y="350016"/>
              <a:ext cx="730723" cy="733143"/>
            </a:xfrm>
            <a:prstGeom prst="rect">
              <a:avLst/>
            </a:prstGeom>
            <a:ln>
              <a:noFill/>
            </a:ln>
          </p:spPr>
        </p:pic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6DF25875-17CA-089C-B560-542AAC2EEF58}"/>
                </a:ext>
              </a:extLst>
            </p:cNvPr>
            <p:cNvSpPr txBox="1"/>
            <p:nvPr/>
          </p:nvSpPr>
          <p:spPr>
            <a:xfrm>
              <a:off x="5259052" y="144440"/>
              <a:ext cx="319843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UY" sz="1100" dirty="0">
                  <a:latin typeface="+mn-lt"/>
                </a:rPr>
                <a:t>Puedes profundizar más sobre este tema en la </a:t>
              </a:r>
              <a:r>
                <a:rPr lang="es-UY" sz="1100" b="1" i="1" dirty="0">
                  <a:latin typeface="+mn-lt"/>
                </a:rPr>
                <a:t>Guía de Fundamentos de GP de Agesic </a:t>
              </a:r>
              <a:r>
                <a:rPr lang="es-UY" sz="1100" dirty="0">
                  <a:latin typeface="+mn-lt"/>
                </a:rPr>
                <a:t> en la sección </a:t>
              </a:r>
              <a:r>
                <a:rPr lang="es-UY" sz="1100" b="1" i="1" dirty="0">
                  <a:latin typeface="+mn-lt"/>
                </a:rPr>
                <a:t> 1.Definiciones básicas</a:t>
              </a:r>
              <a:r>
                <a:rPr lang="es-UY" sz="1100" dirty="0">
                  <a:latin typeface="+mn-lt"/>
                </a:rPr>
                <a:t>, y en la sección </a:t>
              </a:r>
              <a:r>
                <a:rPr lang="es-UY" sz="1100" b="1" i="1" dirty="0">
                  <a:latin typeface="+mn-lt"/>
                </a:rPr>
                <a:t>2. Inicio y planificación del proyecto.</a:t>
              </a:r>
              <a:endParaRPr lang="es-UY" sz="1100" b="1" i="1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1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uadroTexto 30"/>
          <p:cNvSpPr txBox="1"/>
          <p:nvPr/>
        </p:nvSpPr>
        <p:spPr>
          <a:xfrm>
            <a:off x="70108" y="699542"/>
            <a:ext cx="43865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Ahora que hemos introducido estos conceptos y algunos ejemplos, te invito a que repases la presentación, revises los documentos sugeridos y a continuación respondas unas pocas preguntas para evaluar tu entendimiento.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Recuerda que estas evaluaciones generan puntos para la aprobación del curso.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¡Nos reencontramos en la siguiente sección!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/>
              <a:t>A continuación…</a:t>
            </a: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334" y="876809"/>
            <a:ext cx="3673158" cy="24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59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3540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47C3366-8CC9-5D8E-2CB0-EBDB2DCCFD3B}"/>
              </a:ext>
            </a:extLst>
          </p:cNvPr>
          <p:cNvSpPr txBox="1"/>
          <p:nvPr/>
        </p:nvSpPr>
        <p:spPr>
          <a:xfrm>
            <a:off x="868016" y="123478"/>
            <a:ext cx="7776864" cy="44935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UY" sz="2200" dirty="0">
                <a:latin typeface="+mn-lt"/>
              </a:rPr>
              <a:t>Hola que tal, </a:t>
            </a:r>
          </a:p>
          <a:p>
            <a:r>
              <a:rPr lang="es-UY" sz="2200" dirty="0">
                <a:latin typeface="+mn-lt"/>
              </a:rPr>
              <a:t>En esta sección hablaremos sobre qué son los propósitos de un proyecto y como podemos organizar un grupo de proyectos en programas y portafolios</a:t>
            </a:r>
          </a:p>
          <a:p>
            <a:endParaRPr lang="es-UY" sz="2200" dirty="0">
              <a:latin typeface="+mn-lt"/>
            </a:endParaRPr>
          </a:p>
          <a:p>
            <a:r>
              <a:rPr lang="es-UY" sz="2200" dirty="0">
                <a:latin typeface="+mn-lt"/>
              </a:rPr>
              <a:t>También comentaremos qué es un sponsor y porqué es tan importante para nuestros proyectos</a:t>
            </a:r>
          </a:p>
          <a:p>
            <a:endParaRPr lang="es-UY" sz="2200" dirty="0">
              <a:latin typeface="+mn-lt"/>
            </a:endParaRPr>
          </a:p>
          <a:p>
            <a:r>
              <a:rPr lang="es-UY" sz="2200" dirty="0">
                <a:latin typeface="+mn-lt"/>
              </a:rPr>
              <a:t>Por otro lado, los proyectos tienen objetivos y éstos se traducen en resultados visibles, que llamaremos entregables.</a:t>
            </a:r>
          </a:p>
          <a:p>
            <a:endParaRPr lang="es-UY" sz="2200" dirty="0">
              <a:latin typeface="+mn-lt"/>
            </a:endParaRPr>
          </a:p>
          <a:p>
            <a:r>
              <a:rPr lang="es-UY" sz="2200" dirty="0">
                <a:latin typeface="+mn-lt"/>
              </a:rPr>
              <a:t>Vayamos entonces a ver estos temas…</a:t>
            </a:r>
          </a:p>
        </p:txBody>
      </p:sp>
    </p:spTree>
    <p:extLst>
      <p:ext uri="{BB962C8B-B14F-4D97-AF65-F5344CB8AC3E}">
        <p14:creationId xmlns:p14="http://schemas.microsoft.com/office/powerpoint/2010/main" val="2408617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884677" y="680315"/>
            <a:ext cx="41764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indent="-444500"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s-UY" sz="2400" dirty="0">
                <a:latin typeface="Comic Sans MS" panose="030F0702030302020204" pitchFamily="66" charset="0"/>
              </a:rPr>
              <a:t>Restricciones de un proyecto</a:t>
            </a:r>
          </a:p>
          <a:p>
            <a:pPr marL="444500" indent="-444500"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s-UY" sz="2400" dirty="0">
                <a:latin typeface="Comic Sans MS" panose="030F0702030302020204" pitchFamily="66" charset="0"/>
              </a:rPr>
              <a:t>Riesgos y oportunidades</a:t>
            </a:r>
          </a:p>
          <a:p>
            <a:pPr marL="444500" indent="-444500"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s-UY" sz="2400" dirty="0">
                <a:latin typeface="Comic Sans MS" panose="030F0702030302020204" pitchFamily="66" charset="0"/>
              </a:rPr>
              <a:t>Supuestos</a:t>
            </a:r>
          </a:p>
        </p:txBody>
      </p:sp>
    </p:spTree>
    <p:extLst>
      <p:ext uri="{BB962C8B-B14F-4D97-AF65-F5344CB8AC3E}">
        <p14:creationId xmlns:p14="http://schemas.microsoft.com/office/powerpoint/2010/main" val="394605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3"/>
          <p:cNvSpPr txBox="1">
            <a:spLocks/>
          </p:cNvSpPr>
          <p:nvPr/>
        </p:nvSpPr>
        <p:spPr bwMode="auto">
          <a:xfrm>
            <a:off x="0" y="-24266"/>
            <a:ext cx="7859712" cy="43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UY" b="1" dirty="0">
                <a:solidFill>
                  <a:srgbClr val="7030A0"/>
                </a:solidFill>
              </a:rPr>
              <a:t>Restricciones de un proyecto</a:t>
            </a:r>
          </a:p>
        </p:txBody>
      </p:sp>
      <p:grpSp>
        <p:nvGrpSpPr>
          <p:cNvPr id="20" name="Grupo 19"/>
          <p:cNvGrpSpPr/>
          <p:nvPr/>
        </p:nvGrpSpPr>
        <p:grpSpPr>
          <a:xfrm>
            <a:off x="2533900" y="1604024"/>
            <a:ext cx="3024336" cy="2503665"/>
            <a:chOff x="2555776" y="1131590"/>
            <a:chExt cx="3024336" cy="2503665"/>
          </a:xfrm>
        </p:grpSpPr>
        <p:grpSp>
          <p:nvGrpSpPr>
            <p:cNvPr id="14" name="Grupo 13"/>
            <p:cNvGrpSpPr/>
            <p:nvPr/>
          </p:nvGrpSpPr>
          <p:grpSpPr>
            <a:xfrm>
              <a:off x="2555776" y="1131590"/>
              <a:ext cx="3024336" cy="2503665"/>
              <a:chOff x="5024564" y="1041378"/>
              <a:chExt cx="4239542" cy="4239542"/>
            </a:xfrm>
          </p:grpSpPr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id="{2FADF0E2-6AA8-42B8-847E-66FB854A4C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024564" y="1041378"/>
                <a:ext cx="4239542" cy="4239542"/>
              </a:xfrm>
              <a:prstGeom prst="rect">
                <a:avLst/>
              </a:prstGeom>
            </p:spPr>
          </p:pic>
          <p:pic>
            <p:nvPicPr>
              <p:cNvPr id="16" name="Imagen 1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52214" y="4658823"/>
                <a:ext cx="1048494" cy="189008"/>
              </a:xfrm>
              <a:prstGeom prst="rect">
                <a:avLst/>
              </a:prstGeom>
            </p:spPr>
          </p:pic>
        </p:grpSp>
        <p:sp>
          <p:nvSpPr>
            <p:cNvPr id="19" name="CuadroTexto 18"/>
            <p:cNvSpPr txBox="1"/>
            <p:nvPr/>
          </p:nvSpPr>
          <p:spPr>
            <a:xfrm>
              <a:off x="2860846" y="3185184"/>
              <a:ext cx="12241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Recursos</a:t>
              </a:r>
            </a:p>
          </p:txBody>
        </p:sp>
      </p:grpSp>
      <p:grpSp>
        <p:nvGrpSpPr>
          <p:cNvPr id="56" name="Grupo 55"/>
          <p:cNvGrpSpPr/>
          <p:nvPr/>
        </p:nvGrpSpPr>
        <p:grpSpPr>
          <a:xfrm>
            <a:off x="4572000" y="1369641"/>
            <a:ext cx="3794499" cy="1689084"/>
            <a:chOff x="4639970" y="1310449"/>
            <a:chExt cx="3794499" cy="1689084"/>
          </a:xfrm>
        </p:grpSpPr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0098C743-63E8-4B93-88F2-7A53CF97FB9F}"/>
                </a:ext>
              </a:extLst>
            </p:cNvPr>
            <p:cNvSpPr txBox="1"/>
            <p:nvPr/>
          </p:nvSpPr>
          <p:spPr>
            <a:xfrm>
              <a:off x="4839057" y="1310449"/>
              <a:ext cx="15742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Requisitos a cumplir de los entregables</a:t>
              </a:r>
            </a:p>
          </p:txBody>
        </p:sp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0FD804B9-4B04-4B30-BE1C-621DCC1552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39970" y="1786957"/>
              <a:ext cx="498841" cy="1212576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955D6B77-7337-4D76-8421-8BE5108C6B0B}"/>
                </a:ext>
              </a:extLst>
            </p:cNvPr>
            <p:cNvSpPr txBox="1"/>
            <p:nvPr/>
          </p:nvSpPr>
          <p:spPr>
            <a:xfrm>
              <a:off x="6408353" y="1325292"/>
              <a:ext cx="2026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UY" sz="1200" i="1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“¿</a:t>
              </a:r>
              <a:r>
                <a:rPr lang="es-UY" sz="1200" i="1" u="sng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cómo debe quedar </a:t>
              </a:r>
              <a:r>
                <a:rPr lang="es-UY" sz="1200" i="1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 para ser aprobado”</a:t>
              </a:r>
            </a:p>
          </p:txBody>
        </p:sp>
      </p:grpSp>
      <p:grpSp>
        <p:nvGrpSpPr>
          <p:cNvPr id="57" name="Grupo 56"/>
          <p:cNvGrpSpPr/>
          <p:nvPr/>
        </p:nvGrpSpPr>
        <p:grpSpPr>
          <a:xfrm>
            <a:off x="5118168" y="2257457"/>
            <a:ext cx="3579202" cy="954508"/>
            <a:chOff x="5354889" y="2320822"/>
            <a:chExt cx="3579202" cy="954508"/>
          </a:xfrm>
        </p:grpSpPr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54FDEBC1-598E-437E-95E3-8EC12C7816FF}"/>
                </a:ext>
              </a:extLst>
            </p:cNvPr>
            <p:cNvSpPr txBox="1"/>
            <p:nvPr/>
          </p:nvSpPr>
          <p:spPr>
            <a:xfrm>
              <a:off x="5354889" y="2322579"/>
              <a:ext cx="1822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Plazos de entrega de los entregables</a:t>
              </a:r>
            </a:p>
          </p:txBody>
        </p:sp>
        <p:cxnSp>
          <p:nvCxnSpPr>
            <p:cNvPr id="28" name="Conector recto 27">
              <a:extLst>
                <a:ext uri="{FF2B5EF4-FFF2-40B4-BE49-F238E27FC236}">
                  <a16:creationId xmlns:a16="http://schemas.microsoft.com/office/drawing/2014/main" id="{C3DFCD34-DF5A-4DC4-B491-6E7234B504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54889" y="2784244"/>
              <a:ext cx="559893" cy="491086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F6123D65-69A5-471C-B982-E276F80A2ADD}"/>
                </a:ext>
              </a:extLst>
            </p:cNvPr>
            <p:cNvSpPr txBox="1"/>
            <p:nvPr/>
          </p:nvSpPr>
          <p:spPr>
            <a:xfrm>
              <a:off x="6785333" y="2320822"/>
              <a:ext cx="2148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UY" sz="1200" i="1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“</a:t>
              </a:r>
              <a:r>
                <a:rPr lang="es-UY" sz="1200" i="1" u="sng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en cuanto tiempo </a:t>
              </a:r>
              <a:r>
                <a:rPr lang="es-UY" sz="1200" i="1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se debe terminar y quedar listo”</a:t>
              </a:r>
            </a:p>
          </p:txBody>
        </p:sp>
      </p:grpSp>
      <p:grpSp>
        <p:nvGrpSpPr>
          <p:cNvPr id="58" name="Grupo 57"/>
          <p:cNvGrpSpPr/>
          <p:nvPr/>
        </p:nvGrpSpPr>
        <p:grpSpPr>
          <a:xfrm>
            <a:off x="255195" y="2677352"/>
            <a:ext cx="2510819" cy="1163807"/>
            <a:chOff x="255195" y="2677352"/>
            <a:chExt cx="2510819" cy="1163807"/>
          </a:xfrm>
        </p:grpSpPr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E8EC84D7-3B49-4134-9683-06040BE417B5}"/>
                </a:ext>
              </a:extLst>
            </p:cNvPr>
            <p:cNvSpPr txBox="1"/>
            <p:nvPr/>
          </p:nvSpPr>
          <p:spPr>
            <a:xfrm>
              <a:off x="295508" y="2677352"/>
              <a:ext cx="1864303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Recursos para construir los entregables (gente, presupuesto, equipos)</a:t>
              </a:r>
            </a:p>
          </p:txBody>
        </p:sp>
        <p:cxnSp>
          <p:nvCxnSpPr>
            <p:cNvPr id="27" name="Conector recto 26">
              <a:extLst>
                <a:ext uri="{FF2B5EF4-FFF2-40B4-BE49-F238E27FC236}">
                  <a16:creationId xmlns:a16="http://schemas.microsoft.com/office/drawing/2014/main" id="{1046ECE7-FE41-402B-8A92-B38526499748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92" y="3165716"/>
              <a:ext cx="742122" cy="19811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8058DB8C-737F-460A-8DFD-F623FB18E253}"/>
                </a:ext>
              </a:extLst>
            </p:cNvPr>
            <p:cNvSpPr txBox="1"/>
            <p:nvPr/>
          </p:nvSpPr>
          <p:spPr>
            <a:xfrm>
              <a:off x="255195" y="3379494"/>
              <a:ext cx="17301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UY" sz="1200" i="1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“</a:t>
              </a:r>
              <a:r>
                <a:rPr lang="es-UY" sz="1200" i="1" u="sng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Quiénes y </a:t>
              </a:r>
              <a:r>
                <a:rPr lang="es-UY" sz="1200" i="1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c</a:t>
              </a:r>
              <a:r>
                <a:rPr lang="es-UY" sz="1200" i="1" u="sng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on qué </a:t>
              </a:r>
              <a:r>
                <a:rPr lang="es-UY" sz="1200" i="1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se hará el proyecto”</a:t>
              </a:r>
            </a:p>
          </p:txBody>
        </p:sp>
      </p:grpSp>
      <p:sp>
        <p:nvSpPr>
          <p:cNvPr id="44" name="Rectángulo 43">
            <a:extLst>
              <a:ext uri="{FF2B5EF4-FFF2-40B4-BE49-F238E27FC236}">
                <a16:creationId xmlns:a16="http://schemas.microsoft.com/office/drawing/2014/main" id="{A40C6875-84F4-440F-8330-6FAA4D965242}"/>
              </a:ext>
            </a:extLst>
          </p:cNvPr>
          <p:cNvSpPr/>
          <p:nvPr/>
        </p:nvSpPr>
        <p:spPr>
          <a:xfrm>
            <a:off x="5724128" y="3058725"/>
            <a:ext cx="3209963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UY" sz="1400" dirty="0">
                <a:latin typeface="+mn-lt"/>
              </a:rPr>
              <a:t>Las restricciones pudieron ya estar acordadas cuando se decide iniciar el proyecto, o pueden ser identificadas como parte de la planificación del proyecto y quedar establecidas para la ejecución posterior</a:t>
            </a:r>
            <a:endParaRPr lang="es-UY" sz="1400" dirty="0"/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A40C6875-84F4-440F-8330-6FAA4D965242}"/>
              </a:ext>
            </a:extLst>
          </p:cNvPr>
          <p:cNvSpPr/>
          <p:nvPr/>
        </p:nvSpPr>
        <p:spPr>
          <a:xfrm>
            <a:off x="66402" y="392100"/>
            <a:ext cx="8696787" cy="7509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es-UY" sz="1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pSp>
        <p:nvGrpSpPr>
          <p:cNvPr id="55" name="Grupo 54"/>
          <p:cNvGrpSpPr/>
          <p:nvPr/>
        </p:nvGrpSpPr>
        <p:grpSpPr>
          <a:xfrm>
            <a:off x="411995" y="1434579"/>
            <a:ext cx="3124315" cy="941056"/>
            <a:chOff x="411995" y="1434579"/>
            <a:chExt cx="3124315" cy="941056"/>
          </a:xfrm>
        </p:grpSpPr>
        <p:cxnSp>
          <p:nvCxnSpPr>
            <p:cNvPr id="25" name="Conector recto 24">
              <a:extLst>
                <a:ext uri="{FF2B5EF4-FFF2-40B4-BE49-F238E27FC236}">
                  <a16:creationId xmlns:a16="http://schemas.microsoft.com/office/drawing/2014/main" id="{C44DA846-DCB7-401E-B6DF-274B5C70B4E7}"/>
                </a:ext>
              </a:extLst>
            </p:cNvPr>
            <p:cNvCxnSpPr>
              <a:cxnSpLocks/>
            </p:cNvCxnSpPr>
            <p:nvPr/>
          </p:nvCxnSpPr>
          <p:spPr>
            <a:xfrm>
              <a:off x="2686648" y="1708688"/>
              <a:ext cx="849662" cy="548769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81800E05-AC0D-4591-B483-701D5B869D51}"/>
                </a:ext>
              </a:extLst>
            </p:cNvPr>
            <p:cNvSpPr txBox="1"/>
            <p:nvPr/>
          </p:nvSpPr>
          <p:spPr>
            <a:xfrm>
              <a:off x="966703" y="1913970"/>
              <a:ext cx="17683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UY" sz="1200" i="1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“¿</a:t>
              </a:r>
              <a:r>
                <a:rPr lang="es-UY" sz="1200" i="1" u="sng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qué se espera </a:t>
              </a:r>
              <a:r>
                <a:rPr lang="es-UY" sz="1200" i="1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que entregue el proyecto?”</a:t>
              </a:r>
            </a:p>
          </p:txBody>
        </p:sp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0B76026D-3524-4537-821D-3FE14B90CDAF}"/>
                </a:ext>
              </a:extLst>
            </p:cNvPr>
            <p:cNvSpPr txBox="1"/>
            <p:nvPr/>
          </p:nvSpPr>
          <p:spPr>
            <a:xfrm>
              <a:off x="411995" y="1434579"/>
              <a:ext cx="25638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Lista de entregables principales que </a:t>
              </a:r>
              <a:r>
                <a:rPr lang="es-UY" sz="1200" dirty="0">
                  <a:solidFill>
                    <a:prstClr val="black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el proyecto debe realizar</a:t>
              </a:r>
              <a:endPara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endParaRPr>
            </a:p>
          </p:txBody>
        </p:sp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E0513E7B-5F04-6124-4A5A-94DCB4542DC7}"/>
              </a:ext>
            </a:extLst>
          </p:cNvPr>
          <p:cNvSpPr txBox="1"/>
          <p:nvPr/>
        </p:nvSpPr>
        <p:spPr>
          <a:xfrm>
            <a:off x="66402" y="413558"/>
            <a:ext cx="8860320" cy="815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Cuando inician los proyectos, existen siempre limitaciones que inciden en lo qué podemos hacer y de forma podemos lograrlo. A estas limitaciones las llamamos restricciones. </a:t>
            </a:r>
          </a:p>
          <a:p>
            <a:pPr>
              <a:spcAft>
                <a:spcPts val="600"/>
              </a:spcAft>
            </a:pPr>
            <a:r>
              <a:rPr lang="es-UY" sz="14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Todos los proyectos tienen al menos las siguientes </a:t>
            </a:r>
            <a:r>
              <a:rPr lang="es-UY" sz="1400" b="1" i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cuatro restricciones</a:t>
            </a:r>
            <a:r>
              <a:rPr lang="es-UY" sz="14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144198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51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3"/>
          <p:cNvSpPr txBox="1">
            <a:spLocks/>
          </p:cNvSpPr>
          <p:nvPr/>
        </p:nvSpPr>
        <p:spPr bwMode="auto">
          <a:xfrm>
            <a:off x="0" y="-24266"/>
            <a:ext cx="7859712" cy="43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UY" b="1" dirty="0">
                <a:solidFill>
                  <a:srgbClr val="7030A0"/>
                </a:solidFill>
              </a:rPr>
              <a:t>Restricciones de un proyecto</a:t>
            </a:r>
          </a:p>
        </p:txBody>
      </p:sp>
      <p:grpSp>
        <p:nvGrpSpPr>
          <p:cNvPr id="20" name="Grupo 19"/>
          <p:cNvGrpSpPr/>
          <p:nvPr/>
        </p:nvGrpSpPr>
        <p:grpSpPr>
          <a:xfrm>
            <a:off x="251520" y="1203598"/>
            <a:ext cx="3024336" cy="2503665"/>
            <a:chOff x="2555776" y="1131590"/>
            <a:chExt cx="3024336" cy="2503665"/>
          </a:xfrm>
        </p:grpSpPr>
        <p:grpSp>
          <p:nvGrpSpPr>
            <p:cNvPr id="14" name="Grupo 13"/>
            <p:cNvGrpSpPr/>
            <p:nvPr/>
          </p:nvGrpSpPr>
          <p:grpSpPr>
            <a:xfrm>
              <a:off x="2555776" y="1131590"/>
              <a:ext cx="3024336" cy="2503665"/>
              <a:chOff x="5024564" y="1041378"/>
              <a:chExt cx="4239542" cy="4239542"/>
            </a:xfrm>
          </p:grpSpPr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id="{2FADF0E2-6AA8-42B8-847E-66FB854A4C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024564" y="1041378"/>
                <a:ext cx="4239542" cy="4239542"/>
              </a:xfrm>
              <a:prstGeom prst="rect">
                <a:avLst/>
              </a:prstGeom>
            </p:spPr>
          </p:pic>
          <p:pic>
            <p:nvPicPr>
              <p:cNvPr id="16" name="Imagen 1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52214" y="4658823"/>
                <a:ext cx="1048494" cy="189008"/>
              </a:xfrm>
              <a:prstGeom prst="rect">
                <a:avLst/>
              </a:prstGeom>
            </p:spPr>
          </p:pic>
        </p:grpSp>
        <p:sp>
          <p:nvSpPr>
            <p:cNvPr id="19" name="CuadroTexto 18"/>
            <p:cNvSpPr txBox="1"/>
            <p:nvPr/>
          </p:nvSpPr>
          <p:spPr>
            <a:xfrm>
              <a:off x="2860846" y="3185184"/>
              <a:ext cx="12241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Recursos</a:t>
              </a:r>
            </a:p>
          </p:txBody>
        </p:sp>
      </p:grpSp>
      <p:sp>
        <p:nvSpPr>
          <p:cNvPr id="51" name="Rectángulo 50">
            <a:extLst>
              <a:ext uri="{FF2B5EF4-FFF2-40B4-BE49-F238E27FC236}">
                <a16:creationId xmlns:a16="http://schemas.microsoft.com/office/drawing/2014/main" id="{A40C6875-84F4-440F-8330-6FAA4D965242}"/>
              </a:ext>
            </a:extLst>
          </p:cNvPr>
          <p:cNvSpPr/>
          <p:nvPr/>
        </p:nvSpPr>
        <p:spPr>
          <a:xfrm>
            <a:off x="0" y="379163"/>
            <a:ext cx="88260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Y" sz="14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Pueden aparecer otras restricciones importantes cuando ejecutamos proyectos en organismos: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7C79D92-9C91-B71C-D176-3CC2FBB46B1F}"/>
              </a:ext>
            </a:extLst>
          </p:cNvPr>
          <p:cNvSpPr txBox="1"/>
          <p:nvPr/>
        </p:nvSpPr>
        <p:spPr>
          <a:xfrm>
            <a:off x="5528919" y="1575475"/>
            <a:ext cx="3635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400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Estas limitaciones se deben tomar en cuenta en los planes de comunicación, en la gestión de riesgos y en la gestión de las expectativas y resistencias, entre otros</a:t>
            </a:r>
            <a:endParaRPr lang="es-UY" sz="14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8" name="Conector: angular 7">
            <a:extLst>
              <a:ext uri="{FF2B5EF4-FFF2-40B4-BE49-F238E27FC236}">
                <a16:creationId xmlns:a16="http://schemas.microsoft.com/office/drawing/2014/main" id="{028DED94-D04F-CA96-FE66-0731112FEBB6}"/>
              </a:ext>
            </a:extLst>
          </p:cNvPr>
          <p:cNvCxnSpPr>
            <a:cxnSpLocks/>
          </p:cNvCxnSpPr>
          <p:nvPr/>
        </p:nvCxnSpPr>
        <p:spPr>
          <a:xfrm>
            <a:off x="4816633" y="1595222"/>
            <a:ext cx="720080" cy="57275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52B3952-D5B3-3B76-35EE-B1EB4DAB6643}"/>
              </a:ext>
            </a:extLst>
          </p:cNvPr>
          <p:cNvSpPr txBox="1"/>
          <p:nvPr/>
        </p:nvSpPr>
        <p:spPr>
          <a:xfrm>
            <a:off x="4355976" y="2703193"/>
            <a:ext cx="43926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400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Entorno organizacional</a:t>
            </a:r>
            <a:r>
              <a:rPr lang="es-UY" sz="1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donde opera el proyecto. Si el proyecto recibe constantes pedidos de cambios, o hay muchas urgencias de disponer de resultados, o hay alto nivel de indefinición del resultado final, se debe considerar un </a:t>
            </a:r>
            <a:r>
              <a:rPr lang="es-UY" sz="1400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enfoque adaptativo </a:t>
            </a:r>
            <a:r>
              <a:rPr lang="es-UY" sz="1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del proyecto, en vez del </a:t>
            </a:r>
            <a:r>
              <a:rPr lang="es-UY" sz="1400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tradicionalmente predictivo</a:t>
            </a:r>
            <a:r>
              <a:rPr lang="es-UY" sz="1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FBC9E118-B854-D8DA-1DD1-F61C8FD8A040}"/>
              </a:ext>
            </a:extLst>
          </p:cNvPr>
          <p:cNvSpPr/>
          <p:nvPr/>
        </p:nvSpPr>
        <p:spPr>
          <a:xfrm>
            <a:off x="4432242" y="4249965"/>
            <a:ext cx="3969872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UY" sz="1400" dirty="0">
                <a:latin typeface="+mn-lt"/>
              </a:rPr>
              <a:t>Las características de los enfoques predictivos y adaptativo se verán en próximas lecciones</a:t>
            </a:r>
            <a:endParaRPr lang="es-UY" sz="14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0D6B509-A2ED-9F26-E3C2-0EDC692BCF12}"/>
              </a:ext>
            </a:extLst>
          </p:cNvPr>
          <p:cNvSpPr txBox="1"/>
          <p:nvPr/>
        </p:nvSpPr>
        <p:spPr>
          <a:xfrm>
            <a:off x="3520233" y="834266"/>
            <a:ext cx="55162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400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Cultura y formas de trabajo en la organización- </a:t>
            </a:r>
            <a:r>
              <a:rPr lang="es-UY" sz="1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estilos de liderazgo,  costumbres, reglas, miedo a errores o a tomar compromisos, personas desmotivadas, etc.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A3D258F9-5244-8A95-1C1C-BD184C3F5A3C}"/>
              </a:ext>
            </a:extLst>
          </p:cNvPr>
          <p:cNvSpPr/>
          <p:nvPr/>
        </p:nvSpPr>
        <p:spPr>
          <a:xfrm>
            <a:off x="2519772" y="814939"/>
            <a:ext cx="936104" cy="918181"/>
          </a:xfrm>
          <a:prstGeom prst="ellipse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F812311A-4698-6D5F-6A0D-1368D6E38A23}"/>
              </a:ext>
            </a:extLst>
          </p:cNvPr>
          <p:cNvSpPr/>
          <p:nvPr/>
        </p:nvSpPr>
        <p:spPr>
          <a:xfrm>
            <a:off x="3347864" y="2557321"/>
            <a:ext cx="936104" cy="918181"/>
          </a:xfrm>
          <a:prstGeom prst="ellipse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10248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 animBg="1"/>
      <p:bldP spid="4" grpId="0"/>
      <p:bldP spid="2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3"/>
          <p:cNvSpPr txBox="1">
            <a:spLocks/>
          </p:cNvSpPr>
          <p:nvPr/>
        </p:nvSpPr>
        <p:spPr bwMode="auto">
          <a:xfrm>
            <a:off x="0" y="-24266"/>
            <a:ext cx="7859712" cy="43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UY" b="1" dirty="0">
                <a:solidFill>
                  <a:srgbClr val="7030A0"/>
                </a:solidFill>
              </a:rPr>
              <a:t>Balanceo de restricciones</a:t>
            </a: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A40C6875-84F4-440F-8330-6FAA4D965242}"/>
              </a:ext>
            </a:extLst>
          </p:cNvPr>
          <p:cNvSpPr/>
          <p:nvPr/>
        </p:nvSpPr>
        <p:spPr>
          <a:xfrm>
            <a:off x="141492" y="456087"/>
            <a:ext cx="306847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Y" sz="14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Cuando van a empezarse las actividades (ejecución), el PM y su equipo ya deben conocer las restricciones con las que el proyecto se ejecutará de ahí en más. 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D664CADA-86E4-9BB7-D1DC-C757F8418BD2}"/>
              </a:ext>
            </a:extLst>
          </p:cNvPr>
          <p:cNvSpPr/>
          <p:nvPr/>
        </p:nvSpPr>
        <p:spPr>
          <a:xfrm>
            <a:off x="3209966" y="441493"/>
            <a:ext cx="219624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Y" sz="14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 estos valores, los llamamos </a:t>
            </a:r>
            <a:r>
              <a:rPr lang="es-UY" sz="1400" b="1" i="1" dirty="0">
                <a:solidFill>
                  <a:srgbClr val="0070C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líneas base de alcance, de presupuesto (recursos), de calidad y de tiempo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442895F0-A1A1-D2AF-AD5E-80E93386A5D6}"/>
              </a:ext>
            </a:extLst>
          </p:cNvPr>
          <p:cNvGrpSpPr/>
          <p:nvPr/>
        </p:nvGrpSpPr>
        <p:grpSpPr>
          <a:xfrm>
            <a:off x="5868144" y="696897"/>
            <a:ext cx="2326796" cy="648072"/>
            <a:chOff x="7144719" y="748749"/>
            <a:chExt cx="4276654" cy="1150615"/>
          </a:xfrm>
        </p:grpSpPr>
        <p:sp>
          <p:nvSpPr>
            <p:cNvPr id="9" name="Triángulo isósceles 8">
              <a:extLst>
                <a:ext uri="{FF2B5EF4-FFF2-40B4-BE49-F238E27FC236}">
                  <a16:creationId xmlns:a16="http://schemas.microsoft.com/office/drawing/2014/main" id="{14401F9B-2D73-8421-8655-F2B004C9F187}"/>
                </a:ext>
              </a:extLst>
            </p:cNvPr>
            <p:cNvSpPr/>
            <p:nvPr/>
          </p:nvSpPr>
          <p:spPr>
            <a:xfrm>
              <a:off x="8543829" y="1459281"/>
              <a:ext cx="1170331" cy="44008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641A6C28-6D8E-8118-C7A6-B9869AE108F4}"/>
                </a:ext>
              </a:extLst>
            </p:cNvPr>
            <p:cNvCxnSpPr/>
            <p:nvPr/>
          </p:nvCxnSpPr>
          <p:spPr>
            <a:xfrm>
              <a:off x="7144719" y="1449460"/>
              <a:ext cx="4276654" cy="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4EE94E20-255E-4EE5-6E57-3B6F99E48E34}"/>
                </a:ext>
              </a:extLst>
            </p:cNvPr>
            <p:cNvSpPr/>
            <p:nvPr/>
          </p:nvSpPr>
          <p:spPr>
            <a:xfrm>
              <a:off x="7516513" y="750491"/>
              <a:ext cx="628768" cy="629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2800" dirty="0"/>
                <a:t>A</a:t>
              </a:r>
            </a:p>
          </p:txBody>
        </p: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30D9C84-3ADE-FA47-6DC5-73AEBF49702E}"/>
                </a:ext>
              </a:extLst>
            </p:cNvPr>
            <p:cNvSpPr/>
            <p:nvPr/>
          </p:nvSpPr>
          <p:spPr>
            <a:xfrm>
              <a:off x="8440804" y="758925"/>
              <a:ext cx="628768" cy="629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2800" dirty="0"/>
                <a:t>C</a:t>
              </a:r>
            </a:p>
          </p:txBody>
        </p: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FC7C6657-6396-BF7A-3B62-5D1441CBBE5F}"/>
                </a:ext>
              </a:extLst>
            </p:cNvPr>
            <p:cNvSpPr/>
            <p:nvPr/>
          </p:nvSpPr>
          <p:spPr>
            <a:xfrm>
              <a:off x="9354702" y="748749"/>
              <a:ext cx="628768" cy="629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2800" dirty="0"/>
                <a:t>R</a:t>
              </a:r>
            </a:p>
          </p:txBody>
        </p:sp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AAE7DE4E-C42C-F953-188A-8A0BFEEF359D}"/>
                </a:ext>
              </a:extLst>
            </p:cNvPr>
            <p:cNvSpPr/>
            <p:nvPr/>
          </p:nvSpPr>
          <p:spPr>
            <a:xfrm>
              <a:off x="10258516" y="748749"/>
              <a:ext cx="628768" cy="629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2800" dirty="0"/>
                <a:t>T</a:t>
              </a:r>
            </a:p>
          </p:txBody>
        </p:sp>
      </p:grp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C91033D-4B4C-2FC9-D376-DF5EA98160B8}"/>
              </a:ext>
            </a:extLst>
          </p:cNvPr>
          <p:cNvSpPr/>
          <p:nvPr/>
        </p:nvSpPr>
        <p:spPr>
          <a:xfrm>
            <a:off x="126377" y="1790800"/>
            <a:ext cx="50597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UY" sz="14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En cualquier momento del proyecto, podrán surgir necesidades de ajustar entregables (alcance) o plazos, por ejemplo. Esto provoca un desbalance de las líneas base</a:t>
            </a:r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26A547E4-EDEE-6BD8-307F-F02989E72F95}"/>
              </a:ext>
            </a:extLst>
          </p:cNvPr>
          <p:cNvGrpSpPr/>
          <p:nvPr/>
        </p:nvGrpSpPr>
        <p:grpSpPr>
          <a:xfrm>
            <a:off x="5675117" y="1649196"/>
            <a:ext cx="2425275" cy="778533"/>
            <a:chOff x="7153564" y="2588966"/>
            <a:chExt cx="4122549" cy="1354963"/>
          </a:xfrm>
        </p:grpSpPr>
        <p:sp>
          <p:nvSpPr>
            <p:cNvPr id="25" name="Triángulo isósceles 24">
              <a:extLst>
                <a:ext uri="{FF2B5EF4-FFF2-40B4-BE49-F238E27FC236}">
                  <a16:creationId xmlns:a16="http://schemas.microsoft.com/office/drawing/2014/main" id="{5969D3C4-B7A8-4A8A-05B3-AC4A149C5A68}"/>
                </a:ext>
              </a:extLst>
            </p:cNvPr>
            <p:cNvSpPr/>
            <p:nvPr/>
          </p:nvSpPr>
          <p:spPr>
            <a:xfrm>
              <a:off x="8640859" y="3503846"/>
              <a:ext cx="1170331" cy="44008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68496094-34AD-BCC8-33D9-23699D6829CA}"/>
                </a:ext>
              </a:extLst>
            </p:cNvPr>
            <p:cNvCxnSpPr/>
            <p:nvPr/>
          </p:nvCxnSpPr>
          <p:spPr>
            <a:xfrm flipV="1">
              <a:off x="7153564" y="3160720"/>
              <a:ext cx="4122549" cy="624403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EF4C1F2A-9189-D5B9-A0B9-3AE2BCAEAA45}"/>
                </a:ext>
              </a:extLst>
            </p:cNvPr>
            <p:cNvSpPr/>
            <p:nvPr/>
          </p:nvSpPr>
          <p:spPr>
            <a:xfrm>
              <a:off x="7175936" y="2721079"/>
              <a:ext cx="978190" cy="9943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2800" dirty="0"/>
                <a:t>A</a:t>
              </a:r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871011E7-AC73-CA74-73F4-E702D7B12C6E}"/>
                </a:ext>
              </a:extLst>
            </p:cNvPr>
            <p:cNvSpPr/>
            <p:nvPr/>
          </p:nvSpPr>
          <p:spPr>
            <a:xfrm>
              <a:off x="8373435" y="2846070"/>
              <a:ext cx="628768" cy="629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2800" dirty="0"/>
                <a:t>C</a:t>
              </a:r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8006295-E1F8-7041-FB8B-AC0BE85B9B27}"/>
                </a:ext>
              </a:extLst>
            </p:cNvPr>
            <p:cNvSpPr/>
            <p:nvPr/>
          </p:nvSpPr>
          <p:spPr>
            <a:xfrm>
              <a:off x="9363547" y="2724167"/>
              <a:ext cx="628768" cy="629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2800" dirty="0"/>
                <a:t>R</a:t>
              </a:r>
            </a:p>
          </p:txBody>
        </p:sp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0DB31A50-7F44-E825-6F9A-A6413359C254}"/>
                </a:ext>
              </a:extLst>
            </p:cNvPr>
            <p:cNvSpPr/>
            <p:nvPr/>
          </p:nvSpPr>
          <p:spPr>
            <a:xfrm>
              <a:off x="10330107" y="2588966"/>
              <a:ext cx="628768" cy="629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2800" dirty="0"/>
                <a:t>T</a:t>
              </a:r>
            </a:p>
          </p:txBody>
        </p:sp>
      </p:grpSp>
      <p:pic>
        <p:nvPicPr>
          <p:cNvPr id="31" name="Imagen 30">
            <a:extLst>
              <a:ext uri="{FF2B5EF4-FFF2-40B4-BE49-F238E27FC236}">
                <a16:creationId xmlns:a16="http://schemas.microsoft.com/office/drawing/2014/main" id="{96EA77B8-EBCD-4AFE-7783-CECDF91EB24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 rot="5038520" flipV="1">
            <a:off x="7767366" y="811331"/>
            <a:ext cx="966775" cy="833169"/>
          </a:xfrm>
          <a:prstGeom prst="rect">
            <a:avLst/>
          </a:prstGeom>
        </p:spPr>
      </p:pic>
      <p:sp>
        <p:nvSpPr>
          <p:cNvPr id="32" name="Rectángulo 31">
            <a:extLst>
              <a:ext uri="{FF2B5EF4-FFF2-40B4-BE49-F238E27FC236}">
                <a16:creationId xmlns:a16="http://schemas.microsoft.com/office/drawing/2014/main" id="{1BE75E29-3B30-FB98-1C1E-F3B757A3CE7A}"/>
              </a:ext>
            </a:extLst>
          </p:cNvPr>
          <p:cNvSpPr/>
          <p:nvPr/>
        </p:nvSpPr>
        <p:spPr>
          <a:xfrm>
            <a:off x="1269999" y="2663718"/>
            <a:ext cx="39604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UY" sz="14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En caso que el sponsor acepte estos cambios, es necesario volver a ajustar las demás restricciones, llegando a nuevas líneas base.</a:t>
            </a:r>
          </a:p>
        </p:txBody>
      </p:sp>
      <p:grpSp>
        <p:nvGrpSpPr>
          <p:cNvPr id="33" name="Grupo 32">
            <a:extLst>
              <a:ext uri="{FF2B5EF4-FFF2-40B4-BE49-F238E27FC236}">
                <a16:creationId xmlns:a16="http://schemas.microsoft.com/office/drawing/2014/main" id="{857CF622-84D6-1ECB-8648-E72397A69E68}"/>
              </a:ext>
            </a:extLst>
          </p:cNvPr>
          <p:cNvGrpSpPr/>
          <p:nvPr/>
        </p:nvGrpSpPr>
        <p:grpSpPr>
          <a:xfrm>
            <a:off x="5670093" y="2634547"/>
            <a:ext cx="2524847" cy="801300"/>
            <a:chOff x="7232904" y="4605835"/>
            <a:chExt cx="4276654" cy="1515690"/>
          </a:xfrm>
        </p:grpSpPr>
        <p:sp>
          <p:nvSpPr>
            <p:cNvPr id="34" name="Triángulo isósceles 33">
              <a:extLst>
                <a:ext uri="{FF2B5EF4-FFF2-40B4-BE49-F238E27FC236}">
                  <a16:creationId xmlns:a16="http://schemas.microsoft.com/office/drawing/2014/main" id="{14A71D90-EA97-7112-86DD-1780C03EFAE0}"/>
                </a:ext>
              </a:extLst>
            </p:cNvPr>
            <p:cNvSpPr/>
            <p:nvPr/>
          </p:nvSpPr>
          <p:spPr>
            <a:xfrm>
              <a:off x="8632014" y="5681442"/>
              <a:ext cx="1170331" cy="44008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cxnSp>
          <p:nvCxnSpPr>
            <p:cNvPr id="35" name="Conector recto 34">
              <a:extLst>
                <a:ext uri="{FF2B5EF4-FFF2-40B4-BE49-F238E27FC236}">
                  <a16:creationId xmlns:a16="http://schemas.microsoft.com/office/drawing/2014/main" id="{9E64B99F-CA30-3E14-982F-4E50BA3EE74D}"/>
                </a:ext>
              </a:extLst>
            </p:cNvPr>
            <p:cNvCxnSpPr/>
            <p:nvPr/>
          </p:nvCxnSpPr>
          <p:spPr>
            <a:xfrm>
              <a:off x="7232904" y="5671621"/>
              <a:ext cx="4276654" cy="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Elipse 35">
              <a:extLst>
                <a:ext uri="{FF2B5EF4-FFF2-40B4-BE49-F238E27FC236}">
                  <a16:creationId xmlns:a16="http://schemas.microsoft.com/office/drawing/2014/main" id="{4624C93B-3F74-C131-00B6-EF3013E71DD3}"/>
                </a:ext>
              </a:extLst>
            </p:cNvPr>
            <p:cNvSpPr/>
            <p:nvPr/>
          </p:nvSpPr>
          <p:spPr>
            <a:xfrm>
              <a:off x="8528988" y="5119359"/>
              <a:ext cx="512501" cy="49102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600" dirty="0"/>
                <a:t>C</a:t>
              </a:r>
            </a:p>
          </p:txBody>
        </p:sp>
        <p:sp>
          <p:nvSpPr>
            <p:cNvPr id="37" name="Elipse 36">
              <a:extLst>
                <a:ext uri="{FF2B5EF4-FFF2-40B4-BE49-F238E27FC236}">
                  <a16:creationId xmlns:a16="http://schemas.microsoft.com/office/drawing/2014/main" id="{60311111-1D8E-A0C2-50AD-3860CDDEACB0}"/>
                </a:ext>
              </a:extLst>
            </p:cNvPr>
            <p:cNvSpPr/>
            <p:nvPr/>
          </p:nvSpPr>
          <p:spPr>
            <a:xfrm>
              <a:off x="9442887" y="4970910"/>
              <a:ext cx="628768" cy="6293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2800" dirty="0"/>
                <a:t>R</a:t>
              </a:r>
            </a:p>
          </p:txBody>
        </p:sp>
        <p:sp>
          <p:nvSpPr>
            <p:cNvPr id="38" name="Elipse 37">
              <a:extLst>
                <a:ext uri="{FF2B5EF4-FFF2-40B4-BE49-F238E27FC236}">
                  <a16:creationId xmlns:a16="http://schemas.microsoft.com/office/drawing/2014/main" id="{EA944CB9-4BAE-1DA6-B2CF-40BF3DDA68D4}"/>
                </a:ext>
              </a:extLst>
            </p:cNvPr>
            <p:cNvSpPr/>
            <p:nvPr/>
          </p:nvSpPr>
          <p:spPr>
            <a:xfrm>
              <a:off x="10346701" y="4747657"/>
              <a:ext cx="913898" cy="85255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2800" dirty="0"/>
                <a:t>T</a:t>
              </a:r>
            </a:p>
          </p:txBody>
        </p:sp>
        <p:sp>
          <p:nvSpPr>
            <p:cNvPr id="39" name="Elipse 38">
              <a:extLst>
                <a:ext uri="{FF2B5EF4-FFF2-40B4-BE49-F238E27FC236}">
                  <a16:creationId xmlns:a16="http://schemas.microsoft.com/office/drawing/2014/main" id="{0EE08334-E9D9-DF57-6791-764A8EDE816D}"/>
                </a:ext>
              </a:extLst>
            </p:cNvPr>
            <p:cNvSpPr/>
            <p:nvPr/>
          </p:nvSpPr>
          <p:spPr>
            <a:xfrm>
              <a:off x="7275753" y="4605835"/>
              <a:ext cx="978190" cy="9943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2800" dirty="0"/>
                <a:t>A</a:t>
              </a:r>
            </a:p>
          </p:txBody>
        </p:sp>
      </p:grpSp>
      <p:pic>
        <p:nvPicPr>
          <p:cNvPr id="41" name="Imagen 40">
            <a:extLst>
              <a:ext uri="{FF2B5EF4-FFF2-40B4-BE49-F238E27FC236}">
                <a16:creationId xmlns:a16="http://schemas.microsoft.com/office/drawing/2014/main" id="{92752F0B-4884-A96B-15D3-8D39A7C2E9D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 rot="5038520" flipV="1">
            <a:off x="7815726" y="1965006"/>
            <a:ext cx="966775" cy="833169"/>
          </a:xfrm>
          <a:prstGeom prst="rect">
            <a:avLst/>
          </a:prstGeom>
        </p:spPr>
      </p:pic>
      <p:sp>
        <p:nvSpPr>
          <p:cNvPr id="42" name="Rectángulo 41">
            <a:extLst>
              <a:ext uri="{FF2B5EF4-FFF2-40B4-BE49-F238E27FC236}">
                <a16:creationId xmlns:a16="http://schemas.microsoft.com/office/drawing/2014/main" id="{81E5CC0C-34BE-58DC-0177-0E24312AC397}"/>
              </a:ext>
            </a:extLst>
          </p:cNvPr>
          <p:cNvSpPr/>
          <p:nvPr/>
        </p:nvSpPr>
        <p:spPr>
          <a:xfrm>
            <a:off x="899592" y="3743895"/>
            <a:ext cx="7859712" cy="738664"/>
          </a:xfrm>
          <a:prstGeom prst="rect">
            <a:avLst/>
          </a:prstGeom>
          <a:solidFill>
            <a:srgbClr val="FFE4C9"/>
          </a:solidFill>
        </p:spPr>
        <p:txBody>
          <a:bodyPr wrap="square">
            <a:spAutoFit/>
          </a:bodyPr>
          <a:lstStyle/>
          <a:p>
            <a:pPr algn="ctr"/>
            <a:r>
              <a:rPr lang="es-UY" sz="14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Por ejemplo, si piden agregar nuevos entregables, puede ser necesario extender el plazo y más presupuesto, manteniendo calidad. Pero si no se puede extender el presupuesto, se podría ahorrar en algunos insumos (bajar calidad), o dejar de hacer otros entregables (alcance)</a:t>
            </a:r>
          </a:p>
        </p:txBody>
      </p:sp>
    </p:spTree>
    <p:extLst>
      <p:ext uri="{BB962C8B-B14F-4D97-AF65-F5344CB8AC3E}">
        <p14:creationId xmlns:p14="http://schemas.microsoft.com/office/powerpoint/2010/main" val="250850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32" grpId="0"/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3"/>
          <p:cNvSpPr txBox="1">
            <a:spLocks/>
          </p:cNvSpPr>
          <p:nvPr/>
        </p:nvSpPr>
        <p:spPr bwMode="auto">
          <a:xfrm>
            <a:off x="0" y="-24266"/>
            <a:ext cx="7859712" cy="43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UY" b="1" dirty="0">
                <a:solidFill>
                  <a:srgbClr val="7030A0"/>
                </a:solidFill>
              </a:rPr>
              <a:t>Riesgos, oportunidades y supuestos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40C6875-84F4-440F-8330-6FAA4D965242}"/>
              </a:ext>
            </a:extLst>
          </p:cNvPr>
          <p:cNvSpPr/>
          <p:nvPr/>
        </p:nvSpPr>
        <p:spPr>
          <a:xfrm>
            <a:off x="467544" y="420636"/>
            <a:ext cx="88887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Y" sz="1400" dirty="0">
                <a:latin typeface="+mn-lt"/>
              </a:rPr>
              <a:t>Cuando se piensa en cómo se va a planificar y ejecutar el proyecto, es clave tener en cuenta riesgos potenciales, así como incorporar acciones para aprovechar oportunidades y explicitar los supuestos.</a:t>
            </a:r>
            <a:endParaRPr lang="es-UY" sz="1400" dirty="0"/>
          </a:p>
        </p:txBody>
      </p:sp>
      <p:grpSp>
        <p:nvGrpSpPr>
          <p:cNvPr id="4" name="Grupo 3"/>
          <p:cNvGrpSpPr/>
          <p:nvPr/>
        </p:nvGrpSpPr>
        <p:grpSpPr>
          <a:xfrm>
            <a:off x="2275850" y="2724754"/>
            <a:ext cx="4248472" cy="1600439"/>
            <a:chOff x="1619672" y="3220016"/>
            <a:chExt cx="4248472" cy="1600439"/>
          </a:xfrm>
        </p:grpSpPr>
        <p:sp>
          <p:nvSpPr>
            <p:cNvPr id="34" name="Rectangle 1">
              <a:extLst>
                <a:ext uri="{FF2B5EF4-FFF2-40B4-BE49-F238E27FC236}">
                  <a16:creationId xmlns:a16="http://schemas.microsoft.com/office/drawing/2014/main" id="{1D70E89F-D38D-4C4F-A81F-AA238A87B976}"/>
                </a:ext>
              </a:extLst>
            </p:cNvPr>
            <p:cNvSpPr/>
            <p:nvPr/>
          </p:nvSpPr>
          <p:spPr>
            <a:xfrm>
              <a:off x="2751433" y="3220017"/>
              <a:ext cx="3116711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marR="0" lvl="0" indent="-342900" algn="l" defTabSz="4572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Ø"/>
                <a:tabLst>
                  <a:tab pos="214313" algn="l"/>
                  <a:tab pos="661988" algn="l"/>
                  <a:tab pos="1111250" algn="l"/>
                  <a:tab pos="1560513" algn="l"/>
                  <a:tab pos="2009775" algn="l"/>
                  <a:tab pos="2459038" algn="l"/>
                  <a:tab pos="2908300" algn="l"/>
                  <a:tab pos="3357563" algn="l"/>
                  <a:tab pos="3806825" algn="l"/>
                  <a:tab pos="4256088" algn="l"/>
                  <a:tab pos="4705350" algn="l"/>
                  <a:tab pos="5154613" algn="l"/>
                  <a:tab pos="5603875" algn="l"/>
                  <a:tab pos="6053138" algn="l"/>
                  <a:tab pos="6502400" algn="l"/>
                  <a:tab pos="6951663" algn="l"/>
                  <a:tab pos="7400925" algn="l"/>
                  <a:tab pos="7850188" algn="l"/>
                  <a:tab pos="8299450" algn="l"/>
                  <a:tab pos="8748713" algn="l"/>
                  <a:tab pos="9197975" algn="l"/>
                </a:tabLst>
                <a:defRPr/>
              </a:pP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Supuestos:</a:t>
              </a: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condiciones que se asumen como válidas al momento de ejecutar el proyecto. </a:t>
              </a:r>
              <a:b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</a:br>
              <a:b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</a:b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Si hay probabilidad de </a:t>
              </a:r>
              <a:r>
                <a:rPr kumimoji="0" lang="es-UY" sz="1400" b="1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que no se cumplan, pasan a ser </a:t>
              </a: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riesgos</a:t>
              </a:r>
            </a:p>
          </p:txBody>
        </p:sp>
        <p:pic>
          <p:nvPicPr>
            <p:cNvPr id="36" name="Imagen 35" descr="Icono&#10;&#10;Descripción generada automáticamente">
              <a:extLst>
                <a:ext uri="{FF2B5EF4-FFF2-40B4-BE49-F238E27FC236}">
                  <a16:creationId xmlns:a16="http://schemas.microsoft.com/office/drawing/2014/main" id="{F37E30F0-A011-4076-B8D7-97508F54E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619672" y="3220016"/>
              <a:ext cx="854453" cy="840693"/>
            </a:xfrm>
            <a:prstGeom prst="rect">
              <a:avLst/>
            </a:prstGeom>
          </p:spPr>
        </p:pic>
      </p:grpSp>
      <p:grpSp>
        <p:nvGrpSpPr>
          <p:cNvPr id="2" name="Grupo 1"/>
          <p:cNvGrpSpPr/>
          <p:nvPr/>
        </p:nvGrpSpPr>
        <p:grpSpPr>
          <a:xfrm>
            <a:off x="323528" y="1054812"/>
            <a:ext cx="3384376" cy="1384995"/>
            <a:chOff x="323528" y="1054812"/>
            <a:chExt cx="3384376" cy="1384995"/>
          </a:xfrm>
        </p:grpSpPr>
        <p:sp>
          <p:nvSpPr>
            <p:cNvPr id="35" name="Rectangle 1">
              <a:extLst>
                <a:ext uri="{FF2B5EF4-FFF2-40B4-BE49-F238E27FC236}">
                  <a16:creationId xmlns:a16="http://schemas.microsoft.com/office/drawing/2014/main" id="{04CBC19A-E192-4DCF-94E7-745B15EA011F}"/>
                </a:ext>
              </a:extLst>
            </p:cNvPr>
            <p:cNvSpPr/>
            <p:nvPr/>
          </p:nvSpPr>
          <p:spPr>
            <a:xfrm>
              <a:off x="1249225" y="1054812"/>
              <a:ext cx="2458679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marR="0" lvl="0" indent="-342900" algn="l" defTabSz="4572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Ø"/>
                <a:tabLst>
                  <a:tab pos="214313" algn="l"/>
                  <a:tab pos="661988" algn="l"/>
                  <a:tab pos="1111250" algn="l"/>
                  <a:tab pos="1560513" algn="l"/>
                  <a:tab pos="2009775" algn="l"/>
                  <a:tab pos="2459038" algn="l"/>
                  <a:tab pos="2908300" algn="l"/>
                  <a:tab pos="3357563" algn="l"/>
                  <a:tab pos="3806825" algn="l"/>
                  <a:tab pos="4256088" algn="l"/>
                  <a:tab pos="4705350" algn="l"/>
                  <a:tab pos="5154613" algn="l"/>
                  <a:tab pos="5603875" algn="l"/>
                  <a:tab pos="6053138" algn="l"/>
                  <a:tab pos="6502400" algn="l"/>
                  <a:tab pos="6951663" algn="l"/>
                  <a:tab pos="7400925" algn="l"/>
                  <a:tab pos="7850188" algn="l"/>
                  <a:tab pos="8299450" algn="l"/>
                  <a:tab pos="8748713" algn="l"/>
                  <a:tab pos="9197975" algn="l"/>
                </a:tabLst>
                <a:defRPr/>
              </a:pP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Amenazas </a:t>
              </a: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(</a:t>
              </a: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Riesgos</a:t>
              </a: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)</a:t>
              </a: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: </a:t>
              </a: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factores que, de cumplirse, tendrán un impacto negativo en el proyecto o en algún entregable. </a:t>
              </a:r>
            </a:p>
          </p:txBody>
        </p:sp>
        <p:pic>
          <p:nvPicPr>
            <p:cNvPr id="37" name="Imagen 36" descr="Un dibujo de una cara feliz&#10;&#10;Descripción generada automáticamente con confianza baja">
              <a:extLst>
                <a:ext uri="{FF2B5EF4-FFF2-40B4-BE49-F238E27FC236}">
                  <a16:creationId xmlns:a16="http://schemas.microsoft.com/office/drawing/2014/main" id="{948C7B49-5E88-4E52-8EDF-8931D0176A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3528" y="1129482"/>
              <a:ext cx="925697" cy="892035"/>
            </a:xfrm>
            <a:prstGeom prst="rect">
              <a:avLst/>
            </a:prstGeom>
          </p:spPr>
        </p:pic>
      </p:grpSp>
      <p:grpSp>
        <p:nvGrpSpPr>
          <p:cNvPr id="3" name="Grupo 2"/>
          <p:cNvGrpSpPr/>
          <p:nvPr/>
        </p:nvGrpSpPr>
        <p:grpSpPr>
          <a:xfrm>
            <a:off x="5331063" y="1041232"/>
            <a:ext cx="3594472" cy="1398575"/>
            <a:chOff x="4056937" y="1793476"/>
            <a:chExt cx="3594472" cy="1398575"/>
          </a:xfrm>
        </p:grpSpPr>
        <p:sp>
          <p:nvSpPr>
            <p:cNvPr id="33" name="Rectangle 1">
              <a:extLst>
                <a:ext uri="{FF2B5EF4-FFF2-40B4-BE49-F238E27FC236}">
                  <a16:creationId xmlns:a16="http://schemas.microsoft.com/office/drawing/2014/main" id="{AFD5F648-692E-4CA2-BD70-CA8D028EFEBB}"/>
                </a:ext>
              </a:extLst>
            </p:cNvPr>
            <p:cNvSpPr/>
            <p:nvPr/>
          </p:nvSpPr>
          <p:spPr>
            <a:xfrm>
              <a:off x="5267403" y="1807056"/>
              <a:ext cx="2384006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marR="0" lvl="0" indent="-342900" algn="l" defTabSz="4572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Ø"/>
                <a:tabLst>
                  <a:tab pos="214313" algn="l"/>
                  <a:tab pos="661988" algn="l"/>
                  <a:tab pos="1111250" algn="l"/>
                  <a:tab pos="1560513" algn="l"/>
                  <a:tab pos="2009775" algn="l"/>
                  <a:tab pos="2459038" algn="l"/>
                  <a:tab pos="2908300" algn="l"/>
                  <a:tab pos="3357563" algn="l"/>
                  <a:tab pos="3806825" algn="l"/>
                  <a:tab pos="4256088" algn="l"/>
                  <a:tab pos="4705350" algn="l"/>
                  <a:tab pos="5154613" algn="l"/>
                  <a:tab pos="5603875" algn="l"/>
                  <a:tab pos="6053138" algn="l"/>
                  <a:tab pos="6502400" algn="l"/>
                  <a:tab pos="6951663" algn="l"/>
                  <a:tab pos="7400925" algn="l"/>
                  <a:tab pos="7850188" algn="l"/>
                  <a:tab pos="8299450" algn="l"/>
                  <a:tab pos="8748713" algn="l"/>
                  <a:tab pos="9197975" algn="l"/>
                </a:tabLst>
                <a:defRPr/>
              </a:pP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Oportunidades</a:t>
              </a: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 (</a:t>
              </a: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Palancas</a:t>
              </a: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)</a:t>
              </a: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:</a:t>
              </a: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 factores que, de cumplirse darán mayor apoyo </a:t>
              </a:r>
              <a:r>
                <a:rPr kumimoji="0" lang="es-UY" sz="1400" b="0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para el logro de los objetivos</a:t>
              </a: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 del proyecto.</a:t>
              </a:r>
            </a:p>
          </p:txBody>
        </p:sp>
        <p:pic>
          <p:nvPicPr>
            <p:cNvPr id="38" name="Imagen 37" descr="Imagen que contiene herramienta, dibujo&#10;&#10;Descripción generada automáticamente">
              <a:extLst>
                <a:ext uri="{FF2B5EF4-FFF2-40B4-BE49-F238E27FC236}">
                  <a16:creationId xmlns:a16="http://schemas.microsoft.com/office/drawing/2014/main" id="{2EE4B083-A1C9-47B8-9C8D-53A3E374EF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056937" y="1793476"/>
              <a:ext cx="1212087" cy="10572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11478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1E8EAAB8-4452-48E5-8DAE-F486813C50A5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8271" y="555526"/>
            <a:ext cx="667421" cy="656674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85D8F60C-1600-4E29-BCB1-944D4D275723}"/>
              </a:ext>
            </a:extLst>
          </p:cNvPr>
          <p:cNvSpPr txBox="1"/>
          <p:nvPr/>
        </p:nvSpPr>
        <p:spPr>
          <a:xfrm>
            <a:off x="416091" y="1304552"/>
            <a:ext cx="2550909" cy="26314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5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Ejemplos de supuestos pueden ser: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El apoyo de las autoridades durante todo el proyecto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Disponer de ciertos recursos en el plazo acordado</a:t>
            </a:r>
            <a:endParaRPr lang="es-UY" sz="1500" dirty="0">
              <a:solidFill>
                <a:srgbClr val="002C68"/>
              </a:solidFill>
              <a:latin typeface="Microsoft Sans Serif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1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El presupuesto</a:t>
            </a:r>
            <a:r>
              <a:rPr lang="es-UY" sz="1500" dirty="0">
                <a:solidFill>
                  <a:srgbClr val="002C68"/>
                </a:solidFill>
                <a:latin typeface="Microsoft Sans Serif"/>
              </a:rPr>
              <a:t> es suficiente</a:t>
            </a:r>
          </a:p>
        </p:txBody>
      </p:sp>
      <p:pic>
        <p:nvPicPr>
          <p:cNvPr id="18" name="Imagen 17" descr="Un dibujo de una cara feliz&#10;&#10;Descripción generada automáticamente con confianza baja">
            <a:extLst>
              <a:ext uri="{FF2B5EF4-FFF2-40B4-BE49-F238E27FC236}">
                <a16:creationId xmlns:a16="http://schemas.microsoft.com/office/drawing/2014/main" id="{E2DB7FFD-BCDF-4607-930A-266F280694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7596" y="708088"/>
            <a:ext cx="850661" cy="819728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6F5758CB-DB11-45DA-8638-9A33E3110D5D}"/>
              </a:ext>
            </a:extLst>
          </p:cNvPr>
          <p:cNvSpPr txBox="1"/>
          <p:nvPr/>
        </p:nvSpPr>
        <p:spPr>
          <a:xfrm>
            <a:off x="2940850" y="1673298"/>
            <a:ext cx="2912443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UY"/>
            </a:defPPr>
            <a:lvl1pPr marL="285750" indent="-285750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  <a:defRPr sz="2000">
                <a:latin typeface="+mj-lt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s-UY" sz="15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Ejemplos de riesgos </a:t>
            </a:r>
            <a:r>
              <a:rPr lang="es-UY" sz="1500" dirty="0">
                <a:solidFill>
                  <a:srgbClr val="002C68"/>
                </a:solidFill>
                <a:latin typeface="Microsoft Sans Serif"/>
              </a:rPr>
              <a:t>pueden  ser: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Char char="-"/>
              <a:tabLst/>
              <a:defRPr/>
            </a:pPr>
            <a:r>
              <a:rPr lang="es-UY" sz="1500" dirty="0">
                <a:solidFill>
                  <a:srgbClr val="002C68"/>
                </a:solidFill>
                <a:latin typeface="Microsoft Sans Serif"/>
              </a:rPr>
              <a:t>A</a:t>
            </a:r>
            <a:r>
              <a:rPr kumimoji="0" lang="es-UY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traso</a:t>
            </a: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en el proyecto, por demora en definir un tema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Char char="-"/>
              <a:tabLst/>
              <a:defRPr/>
            </a:pPr>
            <a:r>
              <a:rPr lang="es-UY" sz="1500" dirty="0">
                <a:solidFill>
                  <a:srgbClr val="002C68"/>
                </a:solidFill>
                <a:latin typeface="Microsoft Sans Serif"/>
              </a:rPr>
              <a:t>Entregables con fa</a:t>
            </a:r>
            <a:r>
              <a:rPr kumimoji="0" lang="es-UY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llos</a:t>
            </a: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por impericia de los fabricantes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Char char="-"/>
              <a:tabLst/>
              <a:defRPr/>
            </a:pPr>
            <a:r>
              <a:rPr lang="es-UY" sz="1500" dirty="0">
                <a:solidFill>
                  <a:srgbClr val="002C68"/>
                </a:solidFill>
                <a:latin typeface="Microsoft Sans Serif"/>
              </a:rPr>
              <a:t>Parar la construcción de un entregable por la r</a:t>
            </a:r>
            <a:r>
              <a:rPr kumimoji="0" lang="es-UY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esistencia</a:t>
            </a: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de ciertas partes interesadas </a:t>
            </a:r>
          </a:p>
        </p:txBody>
      </p:sp>
      <p:pic>
        <p:nvPicPr>
          <p:cNvPr id="21" name="Imagen 20" descr="Imagen que contiene herramienta, dibujo&#10;&#10;Descripción generada automáticamente">
            <a:extLst>
              <a:ext uri="{FF2B5EF4-FFF2-40B4-BE49-F238E27FC236}">
                <a16:creationId xmlns:a16="http://schemas.microsoft.com/office/drawing/2014/main" id="{E95BF7C9-72D8-4AA7-9933-40B73E739E2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36296" y="199282"/>
            <a:ext cx="1166689" cy="1017612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CB707C38-70A4-4365-90CC-A9950966ED1E}"/>
              </a:ext>
            </a:extLst>
          </p:cNvPr>
          <p:cNvSpPr txBox="1"/>
          <p:nvPr/>
        </p:nvSpPr>
        <p:spPr>
          <a:xfrm>
            <a:off x="5796135" y="1126995"/>
            <a:ext cx="3357119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UY"/>
            </a:defPPr>
            <a:lvl1pPr marL="285750" indent="-285750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  <a:defRPr sz="2000">
                <a:latin typeface="+mj-lt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s-UY" sz="15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Ejemplos de oportunidades pueden ser: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Cierto sector nos podrá dar recursos o apoyo político, si incluimos un nuevo entregable que les interese.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Un organismo manifiesta interés</a:t>
            </a:r>
            <a:r>
              <a:rPr kumimoji="0" lang="es-UY" sz="1500" b="0" i="0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en u</a:t>
            </a: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na solución que estamos desarrollando</a:t>
            </a:r>
            <a:r>
              <a:rPr kumimoji="0" lang="es-UY" sz="1500" b="0" i="0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en otro organismo. </a:t>
            </a:r>
            <a:r>
              <a:rPr lang="es-UY" sz="1500" dirty="0">
                <a:solidFill>
                  <a:srgbClr val="002C68"/>
                </a:solidFill>
                <a:latin typeface="Microsoft Sans Serif"/>
              </a:rPr>
              <a:t>Incluirlo en nuestro proyecto </a:t>
            </a:r>
            <a:r>
              <a:rPr kumimoji="0" lang="es-UY" sz="1500" b="0" i="0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nos daría más probabilidad de otros nuevos organismos interesados, mejorando nuestros objetivos.</a:t>
            </a:r>
            <a:endParaRPr kumimoji="0" lang="es-UY" sz="15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CA523269-1E0F-415D-BB65-A5019A7BBC56}"/>
              </a:ext>
            </a:extLst>
          </p:cNvPr>
          <p:cNvSpPr/>
          <p:nvPr/>
        </p:nvSpPr>
        <p:spPr>
          <a:xfrm>
            <a:off x="506634" y="88717"/>
            <a:ext cx="8160460" cy="394801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2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2175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Supuestos, Riesgos y Oportunidades</a:t>
            </a:r>
          </a:p>
        </p:txBody>
      </p:sp>
    </p:spTree>
    <p:extLst>
      <p:ext uri="{BB962C8B-B14F-4D97-AF65-F5344CB8AC3E}">
        <p14:creationId xmlns:p14="http://schemas.microsoft.com/office/powerpoint/2010/main" val="212347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 animBg="1"/>
      <p:bldP spid="19" grpId="0" uiExpand="1" build="p"/>
      <p:bldP spid="2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3"/>
          <p:cNvSpPr txBox="1">
            <a:spLocks/>
          </p:cNvSpPr>
          <p:nvPr/>
        </p:nvSpPr>
        <p:spPr bwMode="auto">
          <a:xfrm>
            <a:off x="0" y="-24266"/>
            <a:ext cx="7859712" cy="43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UY" b="1" dirty="0">
                <a:solidFill>
                  <a:srgbClr val="7030A0"/>
                </a:solidFill>
              </a:rPr>
              <a:t>Identificación de riesgos y oportunidades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1375708" y="1557814"/>
            <a:ext cx="3024336" cy="2503665"/>
            <a:chOff x="2555776" y="1131590"/>
            <a:chExt cx="3024336" cy="2503665"/>
          </a:xfrm>
        </p:grpSpPr>
        <p:grpSp>
          <p:nvGrpSpPr>
            <p:cNvPr id="11" name="Grupo 10"/>
            <p:cNvGrpSpPr/>
            <p:nvPr/>
          </p:nvGrpSpPr>
          <p:grpSpPr>
            <a:xfrm>
              <a:off x="2555776" y="1131590"/>
              <a:ext cx="3024336" cy="2503665"/>
              <a:chOff x="5024564" y="1041378"/>
              <a:chExt cx="4239542" cy="4239542"/>
            </a:xfrm>
          </p:grpSpPr>
          <p:pic>
            <p:nvPicPr>
              <p:cNvPr id="13" name="Imagen 12">
                <a:extLst>
                  <a:ext uri="{FF2B5EF4-FFF2-40B4-BE49-F238E27FC236}">
                    <a16:creationId xmlns:a16="http://schemas.microsoft.com/office/drawing/2014/main" id="{2FADF0E2-6AA8-42B8-847E-66FB854A4C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024564" y="1041378"/>
                <a:ext cx="4239542" cy="4239542"/>
              </a:xfrm>
              <a:prstGeom prst="rect">
                <a:avLst/>
              </a:prstGeom>
            </p:spPr>
          </p:pic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52214" y="4658823"/>
                <a:ext cx="1048494" cy="189008"/>
              </a:xfrm>
              <a:prstGeom prst="rect">
                <a:avLst/>
              </a:prstGeom>
            </p:spPr>
          </p:pic>
        </p:grpSp>
        <p:sp>
          <p:nvSpPr>
            <p:cNvPr id="12" name="CuadroTexto 11"/>
            <p:cNvSpPr txBox="1"/>
            <p:nvPr/>
          </p:nvSpPr>
          <p:spPr>
            <a:xfrm>
              <a:off x="2860846" y="3185184"/>
              <a:ext cx="12241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Recursos</a:t>
              </a:r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3232560" y="1449239"/>
            <a:ext cx="1620039" cy="1471758"/>
            <a:chOff x="3150395" y="960414"/>
            <a:chExt cx="1620039" cy="1471758"/>
          </a:xfrm>
        </p:grpSpPr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0098C743-63E8-4B93-88F2-7A53CF97FB9F}"/>
                </a:ext>
              </a:extLst>
            </p:cNvPr>
            <p:cNvSpPr txBox="1"/>
            <p:nvPr/>
          </p:nvSpPr>
          <p:spPr>
            <a:xfrm>
              <a:off x="3196137" y="960414"/>
              <a:ext cx="15742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UY"/>
              </a:defPPr>
              <a:lvl1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defRPr>
              </a:lvl1pPr>
            </a:lstStyle>
            <a:p>
              <a:r>
                <a:rPr lang="es-UY" dirty="0"/>
                <a:t>Riesgo de no poder cumplir con algunos de los requisitos de algún entregable</a:t>
              </a:r>
            </a:p>
          </p:txBody>
        </p:sp>
        <p:cxnSp>
          <p:nvCxnSpPr>
            <p:cNvPr id="19" name="Conector recto 18">
              <a:extLst>
                <a:ext uri="{FF2B5EF4-FFF2-40B4-BE49-F238E27FC236}">
                  <a16:creationId xmlns:a16="http://schemas.microsoft.com/office/drawing/2014/main" id="{0FD804B9-4B04-4B30-BE1C-621DCC1552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50395" y="1829753"/>
              <a:ext cx="629517" cy="602419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upo 27"/>
          <p:cNvGrpSpPr/>
          <p:nvPr/>
        </p:nvGrpSpPr>
        <p:grpSpPr>
          <a:xfrm>
            <a:off x="195232" y="2227943"/>
            <a:ext cx="1902594" cy="1165507"/>
            <a:chOff x="113067" y="1739118"/>
            <a:chExt cx="1902594" cy="1165507"/>
          </a:xfrm>
        </p:grpSpPr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E8EC84D7-3B49-4134-9683-06040BE417B5}"/>
                </a:ext>
              </a:extLst>
            </p:cNvPr>
            <p:cNvSpPr txBox="1"/>
            <p:nvPr/>
          </p:nvSpPr>
          <p:spPr>
            <a:xfrm>
              <a:off x="113067" y="1739118"/>
              <a:ext cx="190259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UY"/>
              </a:defPPr>
              <a:lvl1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defRPr>
              </a:lvl1pPr>
            </a:lstStyle>
            <a:p>
              <a:r>
                <a:rPr lang="es-UY" dirty="0"/>
                <a:t>Riesgo de no disponer de los recursos a tiempo, o de que no sean suficientes o adecuados</a:t>
              </a:r>
            </a:p>
          </p:txBody>
        </p:sp>
        <p:cxnSp>
          <p:nvCxnSpPr>
            <p:cNvPr id="20" name="Conector recto 19">
              <a:extLst>
                <a:ext uri="{FF2B5EF4-FFF2-40B4-BE49-F238E27FC236}">
                  <a16:creationId xmlns:a16="http://schemas.microsoft.com/office/drawing/2014/main" id="{1046ECE7-FE41-402B-8A92-B38526499748}"/>
                </a:ext>
              </a:extLst>
            </p:cNvPr>
            <p:cNvCxnSpPr>
              <a:cxnSpLocks/>
            </p:cNvCxnSpPr>
            <p:nvPr/>
          </p:nvCxnSpPr>
          <p:spPr>
            <a:xfrm>
              <a:off x="657382" y="2583583"/>
              <a:ext cx="667803" cy="321042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upo 28"/>
          <p:cNvGrpSpPr/>
          <p:nvPr/>
        </p:nvGrpSpPr>
        <p:grpSpPr>
          <a:xfrm>
            <a:off x="1202261" y="4147385"/>
            <a:ext cx="2659816" cy="675548"/>
            <a:chOff x="1120096" y="3658560"/>
            <a:chExt cx="2659816" cy="675548"/>
          </a:xfrm>
        </p:grpSpPr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54FDEBC1-598E-437E-95E3-8EC12C7816FF}"/>
                </a:ext>
              </a:extLst>
            </p:cNvPr>
            <p:cNvSpPr txBox="1"/>
            <p:nvPr/>
          </p:nvSpPr>
          <p:spPr>
            <a:xfrm>
              <a:off x="1120096" y="3687777"/>
              <a:ext cx="2659816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s-UY"/>
              </a:defPPr>
              <a:lvl1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defRPr>
              </a:lvl1pPr>
            </a:lstStyle>
            <a:p>
              <a:r>
                <a:rPr lang="es-UY" dirty="0"/>
                <a:t>Riesgo de atrasos en terminar algunos entregables y en la finalización del proyecto</a:t>
              </a:r>
            </a:p>
          </p:txBody>
        </p:sp>
        <p:cxnSp>
          <p:nvCxnSpPr>
            <p:cNvPr id="21" name="Conector recto 20">
              <a:extLst>
                <a:ext uri="{FF2B5EF4-FFF2-40B4-BE49-F238E27FC236}">
                  <a16:creationId xmlns:a16="http://schemas.microsoft.com/office/drawing/2014/main" id="{C3DFCD34-DF5A-4DC4-B491-6E7234B504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75856" y="3658560"/>
              <a:ext cx="189297" cy="352382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upo 7"/>
          <p:cNvGrpSpPr/>
          <p:nvPr/>
        </p:nvGrpSpPr>
        <p:grpSpPr>
          <a:xfrm>
            <a:off x="261860" y="1471909"/>
            <a:ext cx="2563887" cy="846669"/>
            <a:chOff x="179695" y="983084"/>
            <a:chExt cx="2563887" cy="846669"/>
          </a:xfrm>
        </p:grpSpPr>
        <p:cxnSp>
          <p:nvCxnSpPr>
            <p:cNvPr id="18" name="Conector recto 17">
              <a:extLst>
                <a:ext uri="{FF2B5EF4-FFF2-40B4-BE49-F238E27FC236}">
                  <a16:creationId xmlns:a16="http://schemas.microsoft.com/office/drawing/2014/main" id="{C44DA846-DCB7-401E-B6DF-274B5C70B4E7}"/>
                </a:ext>
              </a:extLst>
            </p:cNvPr>
            <p:cNvCxnSpPr>
              <a:cxnSpLocks/>
            </p:cNvCxnSpPr>
            <p:nvPr/>
          </p:nvCxnSpPr>
          <p:spPr>
            <a:xfrm>
              <a:off x="1475895" y="1480668"/>
              <a:ext cx="670981" cy="349085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0B76026D-3524-4537-821D-3FE14B90CDAF}"/>
                </a:ext>
              </a:extLst>
            </p:cNvPr>
            <p:cNvSpPr txBox="1"/>
            <p:nvPr/>
          </p:nvSpPr>
          <p:spPr>
            <a:xfrm>
              <a:off x="179695" y="983084"/>
              <a:ext cx="25638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Riesgo</a:t>
              </a:r>
              <a:r>
                <a:rPr kumimoji="0" lang="es-UY" sz="1200" b="0" i="0" u="none" strike="noStrike" kern="120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 de no poder construir algunos de los entregables </a:t>
              </a:r>
              <a:endPara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endParaRPr>
            </a:p>
          </p:txBody>
        </p:sp>
      </p:grp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CAA9536-33D2-4759-99D2-9BF673422ECE}"/>
              </a:ext>
            </a:extLst>
          </p:cNvPr>
          <p:cNvSpPr txBox="1"/>
          <p:nvPr/>
        </p:nvSpPr>
        <p:spPr>
          <a:xfrm>
            <a:off x="72075" y="447429"/>
            <a:ext cx="3790002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UY" sz="1400" b="1" dirty="0">
                <a:solidFill>
                  <a:schemeClr val="bg1"/>
                </a:solidFill>
                <a:latin typeface="+mn-lt"/>
              </a:rPr>
              <a:t>Las restricciones dan origen a riesgos cuando no hay seguridad de cumplir con ellas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CCAA9536-33D2-4759-99D2-9BF673422ECE}"/>
              </a:ext>
            </a:extLst>
          </p:cNvPr>
          <p:cNvSpPr txBox="1"/>
          <p:nvPr/>
        </p:nvSpPr>
        <p:spPr>
          <a:xfrm>
            <a:off x="5315365" y="176098"/>
            <a:ext cx="3323863" cy="73866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UY" sz="1400" b="1" dirty="0">
                <a:solidFill>
                  <a:schemeClr val="bg1"/>
                </a:solidFill>
                <a:latin typeface="+mn-lt"/>
              </a:rPr>
              <a:t>Al analizar el interés y la influencia de las partes interesadas, se pueden identificar riesgos y oportunidades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E5766C1F-D588-431F-ACE7-E389E93308D8}"/>
              </a:ext>
            </a:extLst>
          </p:cNvPr>
          <p:cNvSpPr txBox="1"/>
          <p:nvPr/>
        </p:nvSpPr>
        <p:spPr>
          <a:xfrm>
            <a:off x="5220072" y="1003960"/>
            <a:ext cx="382658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UY" sz="1400" dirty="0">
                <a:solidFill>
                  <a:srgbClr val="00091A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Nuevas autoridades con distinto interés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UY" sz="1400" dirty="0">
                <a:solidFill>
                  <a:srgbClr val="00091A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Resistencia o poco apoyo de funcionarios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UY" sz="1400" dirty="0">
                <a:solidFill>
                  <a:srgbClr val="00091A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Nuevos integrantes del equipo no se adaptan o les falta capacitación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UY" sz="1400" dirty="0">
                <a:solidFill>
                  <a:srgbClr val="00091A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La forma de trabajo (cultura) enlentece</a:t>
            </a:r>
            <a:br>
              <a:rPr lang="es-UY" sz="1400" dirty="0">
                <a:solidFill>
                  <a:srgbClr val="00091A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es-UY" sz="1400" dirty="0">
                <a:solidFill>
                  <a:srgbClr val="00091A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el proyecto o a ciertos entregables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CCAA9536-33D2-4759-99D2-9BF673422ECE}"/>
              </a:ext>
            </a:extLst>
          </p:cNvPr>
          <p:cNvSpPr txBox="1"/>
          <p:nvPr/>
        </p:nvSpPr>
        <p:spPr>
          <a:xfrm>
            <a:off x="4727488" y="2732172"/>
            <a:ext cx="4020976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UY" sz="1400" b="1" dirty="0">
                <a:solidFill>
                  <a:schemeClr val="bg1"/>
                </a:solidFill>
                <a:latin typeface="+mn-lt"/>
              </a:rPr>
              <a:t>También hay otros factores externos al proyecto que pueden afectarlo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E5766C1F-D588-431F-ACE7-E389E93308D8}"/>
              </a:ext>
            </a:extLst>
          </p:cNvPr>
          <p:cNvSpPr txBox="1"/>
          <p:nvPr/>
        </p:nvSpPr>
        <p:spPr>
          <a:xfrm>
            <a:off x="4939083" y="3402379"/>
            <a:ext cx="407642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UY"/>
            </a:defPPr>
            <a:lvl1pPr marL="285750" indent="-285750">
              <a:spcAft>
                <a:spcPts val="600"/>
              </a:spcAft>
              <a:buFont typeface="Wingdings" panose="05000000000000000000" pitchFamily="2" charset="2"/>
              <a:buChar char="Ø"/>
              <a:defRPr sz="1400">
                <a:solidFill>
                  <a:srgbClr val="00091A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s-UY" dirty="0"/>
              <a:t>Cambios en normas o requisitos legales</a:t>
            </a:r>
          </a:p>
          <a:p>
            <a:r>
              <a:rPr lang="es-UY" dirty="0"/>
              <a:t>Nuevas prioridades del organismo</a:t>
            </a:r>
          </a:p>
          <a:p>
            <a:r>
              <a:rPr lang="es-UY" dirty="0"/>
              <a:t>Tormentas probables</a:t>
            </a:r>
          </a:p>
        </p:txBody>
      </p:sp>
    </p:spTree>
    <p:extLst>
      <p:ext uri="{BB962C8B-B14F-4D97-AF65-F5344CB8AC3E}">
        <p14:creationId xmlns:p14="http://schemas.microsoft.com/office/powerpoint/2010/main" val="210664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9" grpId="0" uiExpand="1" build="p"/>
      <p:bldP spid="40" grpId="0" animBg="1"/>
      <p:bldP spid="41" grpId="0" uiExpand="1" build="p"/>
    </p:bldLst>
  </p:timing>
</p:sld>
</file>

<file path=ppt/theme/theme1.xml><?xml version="1.0" encoding="utf-8"?>
<a:theme xmlns:a="http://schemas.openxmlformats.org/drawingml/2006/main" name="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600" dirty="0" smtClean="0">
            <a:latin typeface="+mn-lt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5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600" dirty="0" smtClean="0">
            <a:latin typeface="+mn-lt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2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6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9no encuentro 16x9</Template>
  <TotalTime>12178</TotalTime>
  <Words>1657</Words>
  <Application>Microsoft Office PowerPoint</Application>
  <PresentationFormat>Presentación en pantalla (16:9)</PresentationFormat>
  <Paragraphs>128</Paragraphs>
  <Slides>14</Slides>
  <Notes>4</Notes>
  <HiddenSlides>2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9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30" baseType="lpstr">
      <vt:lpstr>Arial</vt:lpstr>
      <vt:lpstr>Calibri</vt:lpstr>
      <vt:lpstr>Comic Sans MS</vt:lpstr>
      <vt:lpstr>Gotham</vt:lpstr>
      <vt:lpstr>Microsoft Sans Serif</vt:lpstr>
      <vt:lpstr>Wingdings</vt:lpstr>
      <vt:lpstr>PORTADA 10 ENCUENTRO</vt:lpstr>
      <vt:lpstr>1_PORTADA 10 ENCUENTRO</vt:lpstr>
      <vt:lpstr>CONTENIDO 10 ENCUENTRO</vt:lpstr>
      <vt:lpstr>5_CONTENIDO 10 ENCUENTRO</vt:lpstr>
      <vt:lpstr>2_CONTENIDO 10 ENCUENTRO</vt:lpstr>
      <vt:lpstr>1_CONTENIDO 10 ENCUENTRO</vt:lpstr>
      <vt:lpstr>3_CONTENIDO 10 ENCUENTRO</vt:lpstr>
      <vt:lpstr>4_CONTENIDO 10 ENCUENTRO</vt:lpstr>
      <vt:lpstr>6_CONTENIDO 10 ENCUENTRO</vt:lpstr>
      <vt:lpstr>CorelDRAW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Importancia de identificar restricciones, riesgos y oportunidades</vt:lpstr>
      <vt:lpstr>Identificación de riesgos y oportunidades</vt:lpstr>
      <vt:lpstr>Identificación de riesgos y oportunidades</vt:lpstr>
      <vt:lpstr>A continuación…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Corporate Edition</dc:creator>
  <cp:lastModifiedBy>DANIEL MATO</cp:lastModifiedBy>
  <cp:revision>569</cp:revision>
  <dcterms:created xsi:type="dcterms:W3CDTF">2017-07-14T14:51:12Z</dcterms:created>
  <dcterms:modified xsi:type="dcterms:W3CDTF">2024-04-16T21:41:39Z</dcterms:modified>
</cp:coreProperties>
</file>